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93" r:id="rId3"/>
    <p:sldMasterId id="2147483707" r:id="rId4"/>
    <p:sldMasterId id="2147483725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77" r:id="rId12"/>
    <p:sldId id="278" r:id="rId64"/>
    <p:sldId id="276" r:id="rId13"/>
    <p:sldId id="265" r:id="rId14"/>
    <p:sldId id="266" r:id="rId15"/>
    <p:sldId id="267" r:id="rId16"/>
    <p:sldId id="268" r:id="rId17"/>
    <p:sldId id="271" r:id="rId20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exend Medium" panose="020B0604020202020204" charset="0"/>
      <p:regular r:id="rId30"/>
      <p:bold r:id="rId31"/>
    </p:embeddedFont>
    <p:embeddedFont>
      <p:font typeface="Nunito Sans ExtraBold" panose="020B0604020202020204" charset="0"/>
      <p:bold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Maven Pro" panose="020B0604020202020204" charset="0"/>
      <p:regular r:id="rId38"/>
      <p:bold r:id="rId39"/>
    </p:embeddedFont>
    <p:embeddedFont>
      <p:font typeface="Lexend ExtraBold" panose="020B0604020202020204" charset="0"/>
      <p:bold r:id="rId40"/>
    </p:embeddedFont>
    <p:embeddedFont>
      <p:font typeface="Lucida Sans" panose="020B0602030504020204" pitchFamily="34" charset="0"/>
      <p:regular r:id="rId41"/>
      <p:bold r:id="rId42"/>
      <p:italic r:id="rId43"/>
      <p:boldItalic r:id="rId44"/>
    </p:embeddedFont>
    <p:embeddedFont>
      <p:font typeface="Lexend" panose="020B0604020202020204" charset="0"/>
      <p:regular r:id="rId45"/>
      <p:bold r:id="rId46"/>
    </p:embeddedFont>
    <p:embeddedFont>
      <p:font typeface="Maven Pro Black" panose="020B0604020202020204" charset="0"/>
      <p:bold r:id="rId47"/>
    </p:embeddedFont>
    <p:embeddedFont>
      <p:font typeface="Lexend Light" panose="020B0604020202020204" charset="0"/>
      <p:regular r:id="rId48"/>
      <p:bold r:id="rId49"/>
    </p:embeddedFont>
    <p:embeddedFont>
      <p:font typeface="Lexend Black" panose="020B0604020202020204" charset="0"/>
      <p:bold r:id="rId50"/>
    </p:embeddedFont>
    <p:embeddedFont>
      <p:font typeface="Lexend Deca" panose="020B0604020202020204" charset="0"/>
      <p:regular r:id="rId51"/>
      <p:bold r:id="rId52"/>
    </p:embeddedFont>
    <p:embeddedFont>
      <p:font typeface="Maven Pro SemiBold" panose="020B0604020202020204" charset="0"/>
      <p:regular r:id="rId53"/>
      <p:bold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uTWVQKwKqZ1JRy4hpf3LjGSpr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5EE00-4973-4C13-87A2-ECC500D28C34}">
  <a:tblStyle styleId="{46B5EE00-4973-4C13-87A2-ECC500D28C3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Relationship Id="rId35" Type="http://schemas.openxmlformats.org/officeDocument/2006/relationships/font" Target="fonts/font10.fntdata"/><Relationship Id="rId36" Type="http://schemas.openxmlformats.org/officeDocument/2006/relationships/font" Target="fonts/font11.fntdata"/><Relationship Id="rId37" Type="http://schemas.openxmlformats.org/officeDocument/2006/relationships/font" Target="fonts/font12.fntdata"/><Relationship Id="rId38" Type="http://schemas.openxmlformats.org/officeDocument/2006/relationships/font" Target="fonts/font13.fntdata"/><Relationship Id="rId39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40" Type="http://schemas.openxmlformats.org/officeDocument/2006/relationships/font" Target="fonts/font15.fntdata"/><Relationship Id="rId41" Type="http://schemas.openxmlformats.org/officeDocument/2006/relationships/font" Target="fonts/font16.fntdata"/><Relationship Id="rId42" Type="http://schemas.openxmlformats.org/officeDocument/2006/relationships/font" Target="fonts/font17.fntdata"/><Relationship Id="rId43" Type="http://schemas.openxmlformats.org/officeDocument/2006/relationships/font" Target="fonts/font18.fntdata"/><Relationship Id="rId44" Type="http://schemas.openxmlformats.org/officeDocument/2006/relationships/font" Target="fonts/font19.fntdata"/><Relationship Id="rId45" Type="http://schemas.openxmlformats.org/officeDocument/2006/relationships/font" Target="fonts/font20.fntdata"/><Relationship Id="rId46" Type="http://schemas.openxmlformats.org/officeDocument/2006/relationships/font" Target="fonts/font21.fntdata"/><Relationship Id="rId47" Type="http://schemas.openxmlformats.org/officeDocument/2006/relationships/font" Target="fonts/font22.fntdata"/><Relationship Id="rId48" Type="http://schemas.openxmlformats.org/officeDocument/2006/relationships/font" Target="fonts/font23.fntdata"/><Relationship Id="rId49" Type="http://schemas.openxmlformats.org/officeDocument/2006/relationships/font" Target="fonts/font24.fntdata"/><Relationship Id="rId5" Type="http://schemas.openxmlformats.org/officeDocument/2006/relationships/slideMaster" Target="slideMasters/slideMaster5.xml"/><Relationship Id="rId50" Type="http://schemas.openxmlformats.org/officeDocument/2006/relationships/font" Target="fonts/font25.fntdata"/><Relationship Id="rId51" Type="http://schemas.openxmlformats.org/officeDocument/2006/relationships/font" Target="fonts/font26.fntdata"/><Relationship Id="rId52" Type="http://schemas.openxmlformats.org/officeDocument/2006/relationships/font" Target="fonts/font27.fntdata"/><Relationship Id="rId53" Type="http://schemas.openxmlformats.org/officeDocument/2006/relationships/font" Target="fonts/font28.fntdata"/><Relationship Id="rId54" Type="http://schemas.openxmlformats.org/officeDocument/2006/relationships/font" Target="fonts/font29.fntdata"/><Relationship Id="rId55" Type="http://schemas.openxmlformats.org/officeDocument/2006/relationships/font" Target="fonts/font30.fntdata"/><Relationship Id="rId56" Type="http://schemas.openxmlformats.org/officeDocument/2006/relationships/font" Target="fonts/font31.fntdata"/><Relationship Id="rId57" Type="http://schemas.openxmlformats.org/officeDocument/2006/relationships/font" Target="fonts/font32.fntdata"/><Relationship Id="rId58" Type="http://schemas.openxmlformats.org/officeDocument/2006/relationships/font" Target="fonts/font33.fntdata"/><Relationship Id="rId59" Type="http://customschemas.google.com/relationships/presentationmetadata" Target="metadata"/><Relationship Id="rId6" Type="http://schemas.openxmlformats.org/officeDocument/2006/relationships/slide" Target="slides/slide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Relationship Id="rId64" Type="http://schemas.openxmlformats.org/officeDocument/2006/relationships/slide" Target="slides/slide20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9105aaa89a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96" name="Google Shape;396;g39105aaa89a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g39105aaa89a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9105aaa89a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39105aaa89a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00" name="Google Shape;400;g39105aaa89a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89a770c84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389a770c84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64bdef00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g364bdef00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76a57a795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g3776a57a795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9105aaa89a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39105aaa89a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9105aaa89a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39105aaa89a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9105aaa89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39105aaa89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105aaa89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39105aaa89a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105aaa89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39105aaa89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slide para personalizar com o valor </a:t>
            </a:r>
            <a:r>
              <a:rPr lang="en-US" b="1"/>
              <a:t>final </a:t>
            </a:r>
            <a:r>
              <a:rPr lang="en-US"/>
              <a:t>do lead, de acordo com a planilha de valores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9105aaa89a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0" name="Google Shape;810;g39105aaa89a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9105aaa89a_0_98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18" name="Google Shape;818;g39105aaa89a_0_98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19" name="Google Shape;819;g39105aaa89a_0_98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39105aaa89a_0_98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g39105aaa89a_0_98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2" name="Google Shape;822;g39105aaa89a_0_98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76a57a7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776a57a7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9105aaa89a_0_9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31" name="Google Shape;431;g39105aaa89a_0_9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2" name="Google Shape;432;g39105aaa89a_0_9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39105aaa89a_0_9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g39105aaa89a_0_9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35" name="Google Shape;435;g39105aaa89a_0_9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105aaa89a_0_2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68" name="Google Shape;468;g39105aaa89a_0_2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9" name="Google Shape;469;g39105aaa89a_0_2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39105aaa89a_0_2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39105aaa89a_0_2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72" name="Google Shape;472;g39105aaa89a_0_2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105aaa89a_0_3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01" name="Google Shape;501;g39105aaa89a_0_3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2" name="Google Shape;502;g39105aaa89a_0_3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39105aaa89a_0_3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39105aaa89a_0_3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05" name="Google Shape;505;g39105aaa89a_0_3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9105aaa89a_0_55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49" name="Google Shape;649;g39105aaa89a_0_55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50" name="Google Shape;650;g39105aaa89a_0_55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39105aaa89a_0_55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g39105aaa89a_0_55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53" name="Google Shape;653;g39105aaa89a_0_55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776a57a795_0_2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3" name="Google Shape;1003;g3776a57a795_0_2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4" name="Google Shape;1004;g3776a57a795_0_2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3776a57a795_0_2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6" name="Google Shape;1006;g3776a57a795_0_2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7" name="Google Shape;1007;g3776a57a795_0_2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34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45751a907c_0_9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1" name="Google Shape;1081;g345751a907c_0_9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2" name="Google Shape;1082;g345751a907c_0_9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345751a907c_0_9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g345751a907c_0_9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5" name="Google Shape;1085;g345751a907c_0_9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89a770c84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389a770c84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8a80260d0_0_569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g378a80260d0_0_56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6a57a795_0_12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76a57a795_0_1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76a57a795_0_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0" name="Google Shape;100;g3776a57a795_0_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2" cy="10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776a57a795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76a57a795_0_1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uas coluna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776a57a795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m uma coluna 1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76a57a795_0_1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g3776a57a795_0_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6" cy="1028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78a80260d0_0_572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378a80260d0_0_572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g378a80260d0_0_572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6a57a795_0_13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2" name="Google Shape;112;g3776a57a795_0_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1526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6a57a795_0_13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5" name="Google Shape;115;g3776a57a795_0_13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6" name="Google Shape;116;g3776a57a795_0_1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6a57a795_0_14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9" name="Google Shape;119;g3776a57a795_0_1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6a57a795_0_14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776a57a795_0_14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3776a57a795_0_14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76a57a795_0_1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776a57a795_0_1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7" name="Google Shape;127;g3776a57a795_0_1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8" name="Google Shape;128;g3776a57a795_0_14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6a57a795_0_154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g3776a57a795_0_15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32" name="Google Shape;132;g3776a57a795_0_1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76a57a795_0_15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g3776a57a795_0_1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6a57a795_0_161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76a57a795_0_161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39" name="Google Shape;139;g3776a57a795_0_161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g3776a57a795_0_161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g3776a57a795_0_1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6a57a795_0_16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g3776a57a795_0_1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6a57a795_0_170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47" name="Google Shape;147;g3776a57a795_0_170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g3776a57a795_0_1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76a57a795_0_1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1" name="Google Shape;151;g3776a57a795_0_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776a57a795_0_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78"/>
            <a:ext cx="18287997" cy="1028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76a57a795_0_179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6" name="Google Shape;156;g3776a57a795_0_179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g3776a57a795_0_1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Bullets">
  <p:cSld name="Bullets + Sub Light - v1.4_1_3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6a57a795_0_18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g3776a57a795_0_18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-"/>
              <a:defRPr sz="24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‣"/>
              <a:defRPr sz="22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๏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g3776a57a795_0_18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2 1">
  <p:cSld name="SECTION_HEADER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6a57a795_0_1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4" name="Google Shape;164;g3776a57a795_0_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0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nda 1">
  <p:cSld name="CAPTION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6a57a795_0_19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g3776a57a795_0_1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6a57a795_0_19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776a57a795_0_1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3776a57a795_0_1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6a57a795_0_199"/>
          <p:cNvSpPr txBox="1">
            <a:spLocks noGrp="1"/>
          </p:cNvSpPr>
          <p:nvPr>
            <p:ph type="title"/>
          </p:nvPr>
        </p:nvSpPr>
        <p:spPr>
          <a:xfrm>
            <a:off x="1422266" y="1014874"/>
            <a:ext cx="7496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600" b="0" i="0">
                <a:solidFill>
                  <a:srgbClr val="0B4EC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3776a57a795_0_199"/>
          <p:cNvSpPr txBox="1">
            <a:spLocks noGrp="1"/>
          </p:cNvSpPr>
          <p:nvPr>
            <p:ph type="body" idx="1"/>
          </p:nvPr>
        </p:nvSpPr>
        <p:spPr>
          <a:xfrm>
            <a:off x="934374" y="3873694"/>
            <a:ext cx="94860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3776a57a795_0_19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1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3776a57a795_0_19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3776a57a795_0_199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6a57a795_0_205"/>
          <p:cNvSpPr txBox="1">
            <a:spLocks noGrp="1"/>
          </p:cNvSpPr>
          <p:nvPr>
            <p:ph type="title"/>
          </p:nvPr>
        </p:nvSpPr>
        <p:spPr>
          <a:xfrm>
            <a:off x="546244" y="347768"/>
            <a:ext cx="15912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g3776a57a795_0_205"/>
          <p:cNvSpPr txBox="1">
            <a:spLocks noGrp="1"/>
          </p:cNvSpPr>
          <p:nvPr>
            <p:ph type="body" idx="1"/>
          </p:nvPr>
        </p:nvSpPr>
        <p:spPr>
          <a:xfrm>
            <a:off x="546244" y="1012776"/>
            <a:ext cx="15912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3776a57a795_0_205"/>
          <p:cNvSpPr txBox="1">
            <a:spLocks noGrp="1"/>
          </p:cNvSpPr>
          <p:nvPr>
            <p:ph type="body" idx="2"/>
          </p:nvPr>
        </p:nvSpPr>
        <p:spPr>
          <a:xfrm>
            <a:off x="546244" y="8969676"/>
            <a:ext cx="17109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000" b="0" i="1" u="none" strike="noStrike" cap="none">
                <a:solidFill>
                  <a:srgbClr val="424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Page">
  <p:cSld name="1_Section Page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 1">
  <p:cSld name="Image Grid_5"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3">
  <p:cSld name="Slide de Título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8954c2d8_0_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3648954c2d8_0_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3648954c2d8_0_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8954c2d8_0_1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648954c2d8_0_1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648954c2d8_0_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3648954c2d8_0_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3648954c2d8_0_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8954c2d8_0_2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3648954c2d8_0_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g3648954c2d8_0_2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3648954c2d8_0_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3648954c2d8_0_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48954c2d8_0_2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3648954c2d8_0_2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g3648954c2d8_0_2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3648954c2d8_0_2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3648954c2d8_0_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48954c2d8_0_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3648954c2d8_0_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8" name="Google Shape;218;g3648954c2d8_0_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9" name="Google Shape;219;g3648954c2d8_0_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3648954c2d8_0_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3648954c2d8_0_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48954c2d8_0_2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3648954c2d8_0_2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g3648954c2d8_0_2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6" name="Google Shape;226;g3648954c2d8_0_2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7" name="Google Shape;227;g3648954c2d8_0_2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8" name="Google Shape;228;g3648954c2d8_0_2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3648954c2d8_0_2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g3648954c2d8_0_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48954c2d8_0_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3648954c2d8_0_2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3648954c2d8_0_2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3648954c2d8_0_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8954c2d8_0_2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3648954c2d8_0_2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9" name="Google Shape;239;g3648954c2d8_0_2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g3648954c2d8_0_2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3648954c2d8_0_2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3648954c2d8_0_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8954c2d8_0_2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3648954c2d8_0_2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g3648954c2d8_0_2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g3648954c2d8_0_2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3648954c2d8_0_2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3648954c2d8_0_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48954c2d8_0_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3648954c2d8_0_251"/>
          <p:cNvSpPr txBox="1">
            <a:spLocks noGrp="1"/>
          </p:cNvSpPr>
          <p:nvPr>
            <p:ph type="body" idx="1"/>
          </p:nvPr>
        </p:nvSpPr>
        <p:spPr>
          <a:xfrm rot="5400000">
            <a:off x="2308801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3648954c2d8_0_2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3648954c2d8_0_2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3648954c2d8_0_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48954c2d8_0_257"/>
          <p:cNvSpPr txBox="1">
            <a:spLocks noGrp="1"/>
          </p:cNvSpPr>
          <p:nvPr>
            <p:ph type="title"/>
          </p:nvPr>
        </p:nvSpPr>
        <p:spPr>
          <a:xfrm rot="5400000">
            <a:off x="4732201" y="2171839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648954c2d8_0_257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g3648954c2d8_0_2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3648954c2d8_0_2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648954c2d8_0_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8954c2d8_0_26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264" name="Google Shape;264;g3648954c2d8_0_26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48954c2d8_0_266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3648954c2d8_0_266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g3648954c2d8_0_266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4788aead0_0_2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4788aead0_0_23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277" name="Google Shape;277;g364788aead0_0_23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78" name="Google Shape;278;g364788aead0_0_2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4788aead0_0_23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364788aead0_0_23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82" name="Google Shape;282;g364788aead0_0_2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4788aead0_0_2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4788aead0_0_24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87" name="Google Shape;287;g364788aead0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4788aead0_0_24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364788aead0_0_24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1" name="Google Shape;291;g364788aead0_0_24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2" name="Google Shape;292;g364788aead0_0_24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4788aead0_0_25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64788aead0_0_2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4788aead0_0_25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8" name="Google Shape;298;g364788aead0_0_25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9" name="Google Shape;299;g364788aead0_0_2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4788aead0_0_25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02" name="Google Shape;302;g364788aead0_0_2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4788aead0_0_26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64788aead0_0_26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06" name="Google Shape;306;g364788aead0_0_26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7" name="Google Shape;307;g364788aead0_0_26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g364788aead0_0_2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788aead0_0_26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11" name="Google Shape;311;g364788aead0_0_2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4788aead0_0_27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14" name="Google Shape;314;g364788aead0_0_27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g364788aead0_0_2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64788aead0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4788aead0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64788aead0_0_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4788aead0_0_28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23" name="Google Shape;323;g364788aead0_0_28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24" name="Google Shape;324;g364788aead0_0_2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364788aead0_0_2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76a57a795_0_134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76a57a795_0_134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36" name="Google Shape;336;g3776a57a795_0_134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37" name="Google Shape;337;g3776a57a795_0_1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76a57a795_0_135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40" name="Google Shape;340;g3776a57a795_0_1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76a57a795_0_135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776a57a795_0_135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g3776a57a795_0_13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76a57a795_0_135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3776a57a795_0_135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8" name="Google Shape;348;g3776a57a795_0_135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9" name="Google Shape;349;g3776a57a795_0_13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76a57a795_0_13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3776a57a795_0_1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6a57a795_0_136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5" name="Google Shape;355;g3776a57a795_0_136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6" name="Google Shape;356;g3776a57a795_0_1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6a57a795_0_137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59" name="Google Shape;359;g3776a57a795_0_13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76a57a795_0_137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76a57a795_0_13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63" name="Google Shape;363;g3776a57a795_0_13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4" name="Google Shape;364;g3776a57a795_0_137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g3776a57a795_0_13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76a57a795_0_138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68" name="Google Shape;368;g3776a57a795_0_13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76a57a795_0_138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71" name="Google Shape;371;g3776a57a795_0_138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g3776a57a795_0_138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76a57a795_0_13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776a57a795_0_1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776a57a795_0_1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776a57a795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76a57a795_0_139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2" name="Google Shape;382;g3776a57a795_0_139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3" name="Google Shape;383;g3776a57a795_0_13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776a57a795_0_1399" descr="3D_01"/>
          <p:cNvPicPr preferRelativeResize="0"/>
          <p:nvPr/>
        </p:nvPicPr>
        <p:blipFill rotWithShape="1">
          <a:blip r:embed="rId2">
            <a:alphaModFix/>
          </a:blip>
          <a:srcRect l="11223" r="16741"/>
          <a:stretch/>
        </p:blipFill>
        <p:spPr>
          <a:xfrm>
            <a:off x="-8456" y="0"/>
            <a:ext cx="18304932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76a57a795_0_1401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9" name="Google Shape;389;g3776a57a795_0_1401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0" name="Google Shape;390;g3776a57a795_0_140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776a57a795_0_1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3.xml"/><Relationship Id="rId18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93.xml"/><Relationship Id="rId21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6a57a795_0_11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3776a57a795_0_11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3776a57a795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8954c2d8_0_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3648954c2d8_0_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g3648954c2d8_0_1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g3648954c2d8_0_1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3648954c2d8_0_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4788aead0_0_22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g364788aead0_0_22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g364788aead0_0_2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76a57a795_0_134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g3776a57a795_0_134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g3776a57a795_0_13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0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hyperlink" Target="mailto:email@digitalbot.com.br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2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25.png"/><Relationship Id="rId13" Type="http://schemas.openxmlformats.org/officeDocument/2006/relationships/image" Target="../media/image36.png"/><Relationship Id="rId14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" Type="http://schemas.openxmlformats.org/officeDocument/2006/relationships/image" Target="../media/image37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Relationship Id="rId39" Type="http://schemas.openxmlformats.org/officeDocument/2006/relationships/image" Target="../media/image73.png"/><Relationship Id="rId4" Type="http://schemas.openxmlformats.org/officeDocument/2006/relationships/image" Target="../media/image38.png"/><Relationship Id="rId40" Type="http://schemas.openxmlformats.org/officeDocument/2006/relationships/image" Target="../media/image74.png"/><Relationship Id="rId41" Type="http://schemas.openxmlformats.org/officeDocument/2006/relationships/image" Target="../media/image75.png"/><Relationship Id="rId42" Type="http://schemas.openxmlformats.org/officeDocument/2006/relationships/image" Target="../media/image76.png"/><Relationship Id="rId43" Type="http://schemas.openxmlformats.org/officeDocument/2006/relationships/image" Target="../media/image77.png"/><Relationship Id="rId44" Type="http://schemas.openxmlformats.org/officeDocument/2006/relationships/image" Target="../media/image78.png"/><Relationship Id="rId45" Type="http://schemas.openxmlformats.org/officeDocument/2006/relationships/image" Target="../media/image79.png"/><Relationship Id="rId46" Type="http://schemas.openxmlformats.org/officeDocument/2006/relationships/image" Target="../media/image80.png"/><Relationship Id="rId47" Type="http://schemas.openxmlformats.org/officeDocument/2006/relationships/image" Target="../media/image81.png"/><Relationship Id="rId48" Type="http://schemas.openxmlformats.org/officeDocument/2006/relationships/image" Target="../media/image82.png"/><Relationship Id="rId49" Type="http://schemas.openxmlformats.org/officeDocument/2006/relationships/image" Target="../media/image83.png"/><Relationship Id="rId5" Type="http://schemas.openxmlformats.org/officeDocument/2006/relationships/image" Target="../media/image39.png"/><Relationship Id="rId50" Type="http://schemas.openxmlformats.org/officeDocument/2006/relationships/image" Target="../media/image84.png"/><Relationship Id="rId51" Type="http://schemas.openxmlformats.org/officeDocument/2006/relationships/image" Target="../media/image85.png"/><Relationship Id="rId52" Type="http://schemas.openxmlformats.org/officeDocument/2006/relationships/image" Target="../media/image86.png"/><Relationship Id="rId53" Type="http://schemas.openxmlformats.org/officeDocument/2006/relationships/image" Target="../media/image87.png"/><Relationship Id="rId54" Type="http://schemas.openxmlformats.org/officeDocument/2006/relationships/image" Target="../media/image88.png"/><Relationship Id="rId55" Type="http://schemas.openxmlformats.org/officeDocument/2006/relationships/image" Target="../media/image89.png"/><Relationship Id="rId56" Type="http://schemas.openxmlformats.org/officeDocument/2006/relationships/image" Target="../media/image90.png"/><Relationship Id="rId57" Type="http://schemas.openxmlformats.org/officeDocument/2006/relationships/image" Target="../media/image91.png"/><Relationship Id="rId58" Type="http://schemas.openxmlformats.org/officeDocument/2006/relationships/image" Target="../media/image92.png"/><Relationship Id="rId59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4.png"/><Relationship Id="rId4" Type="http://schemas.openxmlformats.org/officeDocument/2006/relationships/image" Target="../media/image2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9105aaa89a_0_0"/>
          <p:cNvSpPr/>
          <p:nvPr/>
        </p:nvSpPr>
        <p:spPr>
          <a:xfrm>
            <a:off x="9060525" y="0"/>
            <a:ext cx="7735200" cy="910890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39105aaa89a_0_0" title="Captura de tela 2025-10-22 141255.png"/>
          <p:cNvPicPr preferRelativeResize="0"/>
          <p:nvPr/>
        </p:nvPicPr>
        <p:blipFill rotWithShape="1">
          <a:blip r:embed="rId3">
            <a:alphaModFix/>
          </a:blip>
          <a:srcRect t="8391"/>
          <a:stretch/>
        </p:blipFill>
        <p:spPr>
          <a:xfrm>
            <a:off x="1318500" y="0"/>
            <a:ext cx="10037400" cy="9219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404" name="Google Shape;404;g39105aaa89a_0_0"/>
          <p:cNvSpPr/>
          <p:nvPr/>
        </p:nvSpPr>
        <p:spPr>
          <a:xfrm>
            <a:off x="0" y="8195875"/>
            <a:ext cx="18288000" cy="209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39105aaa89a_0_0" title="DigitalBot_integr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" y="8354469"/>
            <a:ext cx="2762286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9105aaa89a_0_0"/>
          <p:cNvSpPr/>
          <p:nvPr/>
        </p:nvSpPr>
        <p:spPr>
          <a:xfrm>
            <a:off x="13367816" y="8585907"/>
            <a:ext cx="4168952" cy="1310940"/>
          </a:xfrm>
          <a:custGeom>
            <a:avLst/>
            <a:gdLst/>
            <a:ahLst/>
            <a:cxnLst/>
            <a:rect l="l" t="t" r="r" b="b"/>
            <a:pathLst>
              <a:path w="4168952" h="1310940" extrusionOk="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7" name="Google Shape;407;g39105aaa89a_0_0"/>
          <p:cNvSpPr/>
          <p:nvPr/>
        </p:nvSpPr>
        <p:spPr>
          <a:xfrm>
            <a:off x="10013045" y="8833928"/>
            <a:ext cx="2175630" cy="814872"/>
          </a:xfrm>
          <a:custGeom>
            <a:avLst/>
            <a:gdLst/>
            <a:ahLst/>
            <a:cxnLst/>
            <a:rect l="l" t="t" r="r" b="b"/>
            <a:pathLst>
              <a:path w="2175630" h="814872" extrusionOk="0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8" name="Google Shape;408;g39105aaa89a_0_0"/>
          <p:cNvSpPr txBox="1"/>
          <p:nvPr/>
        </p:nvSpPr>
        <p:spPr>
          <a:xfrm>
            <a:off x="10547625" y="3133625"/>
            <a:ext cx="6791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Proposta </a:t>
            </a:r>
            <a:endParaRPr sz="8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Comercial</a:t>
            </a:r>
            <a:endParaRPr sz="8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g39105aaa89a_0_0"/>
          <p:cNvSpPr txBox="1"/>
          <p:nvPr/>
        </p:nvSpPr>
        <p:spPr>
          <a:xfrm>
            <a:off x="10470975" y="5708350"/>
            <a:ext cx="57183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Serviço via parceiro certificado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0" name="Google Shape;410;g39105aaa89a_0_0" title="DIGITALBOT_TECNOLOGIA_DA_INFORMACAO_LTDA_BR_Portuguese_2025_Certification_Bad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9274" y="0"/>
            <a:ext cx="1320826" cy="186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Picture 410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625" y="8355600"/>
            <a:ext cx="4320000" cy="155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389a770c843_1_28"/>
          <p:cNvPicPr preferRelativeResize="0"/>
          <p:nvPr/>
        </p:nvPicPr>
        <p:blipFill rotWithShape="1">
          <a:blip r:embed="rId3">
            <a:alphaModFix amt="54000"/>
          </a:blip>
          <a:srcRect/>
          <a:stretch/>
        </p:blipFill>
        <p:spPr>
          <a:xfrm>
            <a:off x="16891200" y="8890250"/>
            <a:ext cx="13968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389a770c843_1_28"/>
          <p:cNvSpPr txBox="1"/>
          <p:nvPr/>
        </p:nvSpPr>
        <p:spPr>
          <a:xfrm>
            <a:off x="1945869" y="616081"/>
            <a:ext cx="42183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2"/>
              <a:buFont typeface="Arial"/>
              <a:buNone/>
            </a:pPr>
            <a:r>
              <a:rPr lang="en-US" sz="5452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PREMISSAS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389a770c843_1_28"/>
          <p:cNvSpPr txBox="1"/>
          <p:nvPr/>
        </p:nvSpPr>
        <p:spPr>
          <a:xfrm>
            <a:off x="1110900" y="1684163"/>
            <a:ext cx="15780300" cy="6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0" tIns="51400" rIns="102850" bIns="514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Handoff Humano: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Regras de roteamento, filas e SLAs do atendimento humano (ex.: Blip Desk) são definidos e operados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Métricas &amp; Tracking: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Eventos padrão (eventTrack) serão criados; dashboards extras/BI são escopo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Suporte/Sustentação: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Correções de defeitos dentro do escopo entregue; evoluções e novas funcionalidades via CR e orçamento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Mudanças de Escopo (CR):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Qualquer alteração após aprovação de fluxo/escopo gera replanejamento de prazo e custo.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Dependências de Terceiros: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Instabilidades de Meta/CRM/ERPs/lojas impactam prazos; não compõem SLA da DigitalBot.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Prazos &amp; Aceite: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Entregas parciais para validação; silêncio por &gt;5 dias corridos pode caracterizar aceite tácito do entregável.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Custos de Terceiros: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Licenças, taxas de canal, mídia paga (ads) e plugins/marketplace não estão inclusos.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Treinamento &amp; Onboarding: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Inclusos conforme escopo; capacitação adicional/reciclagem é serviço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Segurança: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Todo tráfego via HTTPS; segredos/tokens sob custódia do Cliente; opcionalmente IP allowlist.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Garantia: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Correções por não conformidade com o escopo até 7 dias após aceite; depois, via sustentação.</a:t>
            </a:r>
            <a:endParaRPr sz="39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6" name="Google Shape;726;g389a770c843_1_28"/>
          <p:cNvSpPr txBox="1"/>
          <p:nvPr/>
        </p:nvSpPr>
        <p:spPr>
          <a:xfrm rot="-5400000">
            <a:off x="-2095200" y="252815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Premissas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389a770c843_1_28"/>
          <p:cNvSpPr txBox="1"/>
          <p:nvPr/>
        </p:nvSpPr>
        <p:spPr>
          <a:xfrm>
            <a:off x="4134550" y="4080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28" name="Google Shape;728;g389a770c843_1_28"/>
          <p:cNvPicPr preferRelativeResize="0"/>
          <p:nvPr/>
        </p:nvPicPr>
        <p:blipFill rotWithShape="1">
          <a:blip r:embed="rId4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89a770c843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1100" y="7889850"/>
            <a:ext cx="7166900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4bdef0090_0_0"/>
          <p:cNvSpPr txBox="1"/>
          <p:nvPr/>
        </p:nvSpPr>
        <p:spPr>
          <a:xfrm>
            <a:off x="4767922" y="3530325"/>
            <a:ext cx="96273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Investimento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just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Serviços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5" name="Google Shape;735;g364bdef00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70" y="5833413"/>
            <a:ext cx="11452422" cy="38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g364bdef0090_0_0"/>
          <p:cNvGrpSpPr/>
          <p:nvPr/>
        </p:nvGrpSpPr>
        <p:grpSpPr>
          <a:xfrm>
            <a:off x="5118020" y="5833425"/>
            <a:ext cx="4017454" cy="1204450"/>
            <a:chOff x="3508270" y="5538975"/>
            <a:chExt cx="4017454" cy="1204450"/>
          </a:xfrm>
        </p:grpSpPr>
        <p:pic>
          <p:nvPicPr>
            <p:cNvPr id="737" name="Google Shape;737;g364bdef0090_0_0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g364bdef0090_0_0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3776a57a795_0_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34452" y="1876504"/>
            <a:ext cx="1818798" cy="1818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776a57a795_0_1508"/>
          <p:cNvSpPr/>
          <p:nvPr/>
        </p:nvSpPr>
        <p:spPr>
          <a:xfrm>
            <a:off x="7223100" y="3472981"/>
            <a:ext cx="3841800" cy="1818600"/>
          </a:xfrm>
          <a:prstGeom prst="roundRect">
            <a:avLst>
              <a:gd name="adj" fmla="val 0"/>
            </a:avLst>
          </a:prstGeom>
          <a:solidFill>
            <a:srgbClr val="1968F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Setup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3776a57a795_0_1508"/>
          <p:cNvSpPr/>
          <p:nvPr/>
        </p:nvSpPr>
        <p:spPr>
          <a:xfrm>
            <a:off x="7566300" y="4885175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746" name="Google Shape;746;g3776a57a795_0_1508"/>
          <p:cNvGrpSpPr/>
          <p:nvPr/>
        </p:nvGrpSpPr>
        <p:grpSpPr>
          <a:xfrm>
            <a:off x="-84700" y="8033250"/>
            <a:ext cx="18457377" cy="2320961"/>
            <a:chOff x="0" y="-47625"/>
            <a:chExt cx="327600" cy="2816700"/>
          </a:xfrm>
        </p:grpSpPr>
        <p:sp>
          <p:nvSpPr>
            <p:cNvPr id="747" name="Google Shape;747;g3776a57a795_0_1508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1968F0"/>
            </a:solidFill>
            <a:ln>
              <a:noFill/>
            </a:ln>
          </p:spPr>
        </p:sp>
        <p:sp>
          <p:nvSpPr>
            <p:cNvPr id="748" name="Google Shape;748;g3776a57a795_0_1508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1968F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g3776a57a795_0_1508"/>
          <p:cNvSpPr txBox="1"/>
          <p:nvPr/>
        </p:nvSpPr>
        <p:spPr>
          <a:xfrm>
            <a:off x="1630600" y="8393026"/>
            <a:ext cx="153888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valores da presente proposta, expressos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reais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incluem seus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respectivos tributos e taxas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preços indicados poderão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sofrer alterações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mesmo depois de aceitos pelo cliente, em razão de eventuais mudanças, devidamente comprovadas,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alíquotas de impostos, contribuições ou taxas relacionadas às prestações de serviços descritas nesta proposta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seja em razão de impostos ou taxas já existentes ou que venham a ser criadas.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0" name="Google Shape;750;g3776a57a795_0_1508"/>
          <p:cNvSpPr txBox="1"/>
          <p:nvPr/>
        </p:nvSpPr>
        <p:spPr>
          <a:xfrm>
            <a:off x="297075" y="459350"/>
            <a:ext cx="820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Valor de Desenvolvimento</a:t>
            </a:r>
            <a:endParaRPr sz="46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TARTER_PLAN"/>
          <p:cNvSpPr txBox="1"/>
          <p:nvPr/>
        </p:nvSpPr>
        <p:spPr>
          <a:xfrm>
            <a:off x="2414425" y="467075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6" name="Google Shape;756;g39105aaa89a_0_664"/>
          <p:cNvSpPr txBox="1"/>
          <p:nvPr/>
        </p:nvSpPr>
        <p:spPr>
          <a:xfrm>
            <a:off x="1792700" y="3769550"/>
            <a:ext cx="72402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endParaRPr sz="24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horário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Cadastro de atendente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Abertura de chamado no Blip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ITOC (Helpdesk)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fila/regras simples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fraseologia (textos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tickets no transbordo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7" name="Google Shape;757;g39105aaa89a_0_664"/>
          <p:cNvSpPr txBox="1"/>
          <p:nvPr/>
        </p:nvSpPr>
        <p:spPr>
          <a:xfrm>
            <a:off x="1792710" y="273995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STARTER - Operacional Essencial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58" name="Google Shape;758;g39105aaa89a_0_664"/>
          <p:cNvSpPr txBox="1"/>
          <p:nvPr/>
        </p:nvSpPr>
        <p:spPr>
          <a:xfrm>
            <a:off x="9825950" y="3769550"/>
            <a:ext cx="81720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5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18h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g39105aaa89a_0_664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- 10h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R$3.000,00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0" name="Google Shape;760;g39105aaa89a_0_66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105aaa89a_0_732"/>
          <p:cNvSpPr txBox="1"/>
          <p:nvPr/>
        </p:nvSpPr>
        <p:spPr>
          <a:xfrm>
            <a:off x="1746725" y="3094975"/>
            <a:ext cx="72402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STARTER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modelo de mensagem (disparo ativo)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Adição de direcionamento para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simples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ajustes de dashboards básicos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Inclusão de APIs documentadas nos fluxos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relatórios de falhas de envio ativo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g39105aaa89a_0_732"/>
          <p:cNvSpPr txBox="1"/>
          <p:nvPr/>
        </p:nvSpPr>
        <p:spPr>
          <a:xfrm>
            <a:off x="1746735" y="206537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SILVER - Fluxo Básico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67" name="Google Shape;767;g39105aaa89a_0_732"/>
          <p:cNvSpPr txBox="1"/>
          <p:nvPr/>
        </p:nvSpPr>
        <p:spPr>
          <a:xfrm>
            <a:off x="9779975" y="3094975"/>
            <a:ext cx="81720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3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leves: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8" name="Google Shape;768;g39105aaa89a_0_732"/>
          <p:cNvSpPr txBox="1"/>
          <p:nvPr/>
        </p:nvSpPr>
        <p:spPr>
          <a:xfrm>
            <a:off x="1624050" y="6925900"/>
            <a:ext cx="9541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 + sugestão de melhorias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 com principais indicadores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g39105aaa89a_0_732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- 20h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R$5.800,00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SILVER_PLAN"/>
          <p:cNvSpPr txBox="1"/>
          <p:nvPr/>
        </p:nvSpPr>
        <p:spPr>
          <a:xfrm>
            <a:off x="2384450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1" name="Google Shape;771;g39105aaa89a_0_73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9105aaa89a_0_742"/>
          <p:cNvSpPr txBox="1"/>
          <p:nvPr/>
        </p:nvSpPr>
        <p:spPr>
          <a:xfrm>
            <a:off x="1700700" y="2188300"/>
            <a:ext cx="7240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SILVER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complexos (com regras, menus, segmentações)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de fluxo com base em dados (Google Sheets, Excel, BI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Integração de canal personalizado (Webchat, redes sociais, outros canais)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Treinamento técnico (criação de fluxos na plataforma Blip)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Construção de dashboards com análise avançada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para integrações com múltiplas APIs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7" name="Google Shape;777;g39105aaa89a_0_742"/>
          <p:cNvSpPr txBox="1"/>
          <p:nvPr/>
        </p:nvSpPr>
        <p:spPr>
          <a:xfrm>
            <a:off x="1869360" y="146530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GOLD - Estratégico e Técnico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78" name="Google Shape;778;g39105aaa89a_0_742"/>
          <p:cNvSpPr txBox="1"/>
          <p:nvPr/>
        </p:nvSpPr>
        <p:spPr>
          <a:xfrm>
            <a:off x="9733950" y="2188300"/>
            <a:ext cx="8172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8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complexos/integrados: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avançados: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resposta em até 4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9" name="Google Shape;779;g39105aaa89a_0_742"/>
          <p:cNvSpPr txBox="1"/>
          <p:nvPr/>
        </p:nvSpPr>
        <p:spPr>
          <a:xfrm>
            <a:off x="1700700" y="7387625"/>
            <a:ext cx="103344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proativa trimestral com plano de ação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Onboarding de novos atendentes (manual + treinamento)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0" name="Google Shape;780;g39105aaa89a_0_742"/>
          <p:cNvSpPr/>
          <p:nvPr/>
        </p:nvSpPr>
        <p:spPr>
          <a:xfrm>
            <a:off x="10850675" y="83431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- 40h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R$10.000,00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LD_PLAN"/>
          <p:cNvSpPr txBox="1"/>
          <p:nvPr/>
        </p:nvSpPr>
        <p:spPr>
          <a:xfrm>
            <a:off x="2292175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82" name="Google Shape;782;g39105aaa89a_0_74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9105aaa89a_0_752"/>
          <p:cNvSpPr txBox="1"/>
          <p:nvPr/>
        </p:nvSpPr>
        <p:spPr>
          <a:xfrm>
            <a:off x="1777350" y="1981225"/>
            <a:ext cx="7240200" cy="5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✅ Incluso</a:t>
            </a:r>
            <a:b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GOLD +</a:t>
            </a:r>
            <a:endParaRPr sz="18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Implementação de IA Generativa 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contínua da IA com base em logs e comportamentos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Criação de prompts personalizados por jornada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Construção de APIs sob demanda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Hospedagem de APIs (infra gerenciada)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Integração com sistemas legados ou APIs sem documentação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Treinamento técnico avançado (NLP, Builders, BI integrado)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de aderência e impacto da IA nas jornadas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8" name="Google Shape;788;g39105aaa89a_0_752"/>
          <p:cNvSpPr txBox="1"/>
          <p:nvPr/>
        </p:nvSpPr>
        <p:spPr>
          <a:xfrm>
            <a:off x="2191285" y="115022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DIAMOND - Automação Inteligente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89" name="Google Shape;789;g39105aaa89a_0_752"/>
          <p:cNvSpPr txBox="1"/>
          <p:nvPr/>
        </p:nvSpPr>
        <p:spPr>
          <a:xfrm>
            <a:off x="9810600" y="1981225"/>
            <a:ext cx="81720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SLA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4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implementação de IA ou APIs personalizadas: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conforme complexidade, com cronograma compartilhado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Segunda a sexta, das 08h às 20h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resposta em até 2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para uso de horas emergenciais: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alocação em até 24h úteis após solicitação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0" name="Google Shape;790;g39105aaa89a_0_752"/>
          <p:cNvSpPr txBox="1"/>
          <p:nvPr/>
        </p:nvSpPr>
        <p:spPr>
          <a:xfrm>
            <a:off x="1624050" y="7249650"/>
            <a:ext cx="103344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Planejamento semestral de roadmap de evolução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horas emergenciais mensais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proativa trimestral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Onboarding técnico completo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e reuniões de análise estratégica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g39105aaa89a_0_752"/>
          <p:cNvSpPr/>
          <p:nvPr/>
        </p:nvSpPr>
        <p:spPr>
          <a:xfrm>
            <a:off x="10774025" y="8416725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- 50h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R$11.500,00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DIAMOND_PLAN"/>
          <p:cNvSpPr txBox="1"/>
          <p:nvPr/>
        </p:nvSpPr>
        <p:spPr>
          <a:xfrm>
            <a:off x="2614150" y="1911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r>
              <a:rPr lang="en-US" sz="5400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93" name="Google Shape;793;g39105aaa89a_0_75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05925" y="333725"/>
            <a:ext cx="2466600" cy="1005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9105aaa89a_0_821"/>
          <p:cNvSpPr/>
          <p:nvPr/>
        </p:nvSpPr>
        <p:spPr>
          <a:xfrm>
            <a:off x="2381724" y="3687838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Único Total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9" name="Google Shape;799;g39105aaa89a_0_821"/>
          <p:cNvSpPr/>
          <p:nvPr/>
        </p:nvSpPr>
        <p:spPr>
          <a:xfrm>
            <a:off x="1719738" y="4329248"/>
            <a:ext cx="4479600" cy="1182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Criação Fluxo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0" name="Google Shape;800;g39105aaa89a_0_821"/>
          <p:cNvSpPr/>
          <p:nvPr/>
        </p:nvSpPr>
        <p:spPr>
          <a:xfrm>
            <a:off x="7396749" y="2607953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Mensal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1" name="Google Shape;801;g39105aaa89a_0_821"/>
          <p:cNvSpPr/>
          <p:nvPr/>
        </p:nvSpPr>
        <p:spPr>
          <a:xfrm>
            <a:off x="6889988" y="3214607"/>
            <a:ext cx="4479600" cy="4260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Sustentação: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      (opcional e 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Hospedagem API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R$ 350,00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Pacote Sessões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  </a:t>
            </a: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g39105aaa89a_0_821"/>
          <p:cNvSpPr/>
          <p:nvPr/>
        </p:nvSpPr>
        <p:spPr>
          <a:xfrm>
            <a:off x="13130483" y="3596931"/>
            <a:ext cx="3523200" cy="8130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Variável 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3" name="Google Shape;803;g39105aaa89a_0_821"/>
          <p:cNvSpPr/>
          <p:nvPr/>
        </p:nvSpPr>
        <p:spPr>
          <a:xfrm>
            <a:off x="12652175" y="4282177"/>
            <a:ext cx="4479600" cy="16044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Por Sessão extra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 b="0" i="0" u="none" strike="noStrike" cap="none">
              <a:solidFill>
                <a:srgbClr val="B3D4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4" name="Google Shape;804;g39105aaa89a_0_821"/>
          <p:cNvSpPr txBox="1"/>
          <p:nvPr/>
        </p:nvSpPr>
        <p:spPr>
          <a:xfrm>
            <a:off x="4572000" y="213200"/>
            <a:ext cx="94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Resumo de Investimentos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805" name="Google Shape;805;g39105aaa89a_0_821"/>
          <p:cNvSpPr/>
          <p:nvPr/>
        </p:nvSpPr>
        <p:spPr>
          <a:xfrm>
            <a:off x="-2309125" y="0"/>
            <a:ext cx="1872000" cy="25254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exend"/>
                <a:ea typeface="Lexend"/>
                <a:cs typeface="Lexend"/>
                <a:sym typeface="Lexend"/>
              </a:rPr>
              <a:t>Sugerir um dos planos dos slides 19,20,21 ou 22. Colar o texto nesse slide e deletar os demais. 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06" name="Google Shape;806;g39105aaa89a_0_821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1027175" y="-1671075"/>
            <a:ext cx="5799501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39105aaa89a_0_821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9105aaa89a_0_900"/>
          <p:cNvSpPr txBox="1"/>
          <p:nvPr/>
        </p:nvSpPr>
        <p:spPr>
          <a:xfrm>
            <a:off x="1489800" y="1544750"/>
            <a:ext cx="16466400" cy="9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serviços:</a:t>
            </a:r>
            <a:endParaRPr sz="22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93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Os pagamentos serão realizados em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duas parcelas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vencimento em até 10 dias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após a emissão da nota fiscal, sendo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do valor no aceite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 proposta e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na entrega dos serviços.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Prazo para o desenvolvimento: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XX</a:t>
            </a: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dias corridos.</a:t>
            </a: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1">
                <a:solidFill>
                  <a:srgbClr val="E60F10"/>
                </a:solidFill>
                <a:latin typeface="Lexend"/>
                <a:ea typeface="Lexend"/>
                <a:cs typeface="Lexend"/>
                <a:sym typeface="Lexend"/>
              </a:rPr>
              <a:t>[INFORMAR O PRAZO DE DESENVOLVIMENTO DO PROJETO]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0" i="0" u="none" strike="noStrike" cap="none">
              <a:solidFill>
                <a:srgbClr val="21212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dos valores mensais: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Até o dia 10 do mês subsequente.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do aceite desta proposta o cliente autoriza a DigitalBot, a realizar a divulgação do projeto finalizado em formato de Case de Sucesso.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DigitalBot compromete-se a manter sob total sigilo, as informações técnicas e administrativas, classificadas como confidenciais fornecidas pela Contratante.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</a:t>
            </a: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200" b="0" i="1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3" name="Google Shape;813;g39105aaa89a_0_900"/>
          <p:cNvSpPr txBox="1"/>
          <p:nvPr/>
        </p:nvSpPr>
        <p:spPr>
          <a:xfrm>
            <a:off x="2202525" y="288500"/>
            <a:ext cx="86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Condições Comerciais 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814" name="Google Shape;814;g39105aaa89a_0_900"/>
          <p:cNvSpPr/>
          <p:nvPr/>
        </p:nvSpPr>
        <p:spPr>
          <a:xfrm>
            <a:off x="-2361025" y="0"/>
            <a:ext cx="1930500" cy="26043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exend"/>
                <a:ea typeface="Lexend"/>
                <a:cs typeface="Lexend"/>
                <a:sym typeface="Lexend"/>
              </a:rPr>
              <a:t>MANTER ESSE SLIDE E ADEQUAR AS INFORMAÇÕES DE PRAZO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15" name="Google Shape;815;g39105aaa89a_0_900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245300" y="411150"/>
            <a:ext cx="2466600" cy="9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39105aaa89a_0_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-61325"/>
            <a:ext cx="18288000" cy="115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9105aaa89a_0_989"/>
          <p:cNvSpPr txBox="1"/>
          <p:nvPr/>
        </p:nvSpPr>
        <p:spPr>
          <a:xfrm>
            <a:off x="4908575" y="3028656"/>
            <a:ext cx="8847766" cy="20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49"/>
              <a:buFont typeface="Arial"/>
              <a:buNone/>
            </a:pPr>
            <a:r>
              <a:rPr lang="en-US" sz="12849" b="1" i="0" u="none" strike="noStrike" cap="none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9105aaa89a_0_989"/>
          <p:cNvSpPr txBox="1"/>
          <p:nvPr/>
        </p:nvSpPr>
        <p:spPr>
          <a:xfrm>
            <a:off x="6531382" y="7478847"/>
            <a:ext cx="6489300" cy="1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Nome Sobrenome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sng" strike="noStrike" cap="none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email@digitalbot.com.br</a:t>
            </a:r>
            <a:endParaRPr sz="3123" b="0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+55 xx xxxx-xxxx</a:t>
            </a:r>
            <a:endParaRPr sz="3123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27" name="Google Shape;827;g39105aaa89a_0_989"/>
          <p:cNvGrpSpPr/>
          <p:nvPr/>
        </p:nvGrpSpPr>
        <p:grpSpPr>
          <a:xfrm>
            <a:off x="4908577" y="4621012"/>
            <a:ext cx="5168857" cy="1549645"/>
            <a:chOff x="3508270" y="5538975"/>
            <a:chExt cx="4017454" cy="1204450"/>
          </a:xfrm>
        </p:grpSpPr>
        <p:pic>
          <p:nvPicPr>
            <p:cNvPr id="828" name="Google Shape;828;g39105aaa89a_0_989" title="DigitalBot_integral_horizontal_rgb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g39105aaa89a_0_989" title="DigitalBot_negativo_horizontal_rgb.png"/>
            <p:cNvPicPr preferRelativeResize="0"/>
            <p:nvPr/>
          </p:nvPicPr>
          <p:blipFill rotWithShape="1">
            <a:blip r:embed="rId6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0" name="Google Shape;830;g39105aaa89a_0_989"/>
          <p:cNvSpPr/>
          <p:nvPr/>
        </p:nvSpPr>
        <p:spPr>
          <a:xfrm>
            <a:off x="10396525" y="4941584"/>
            <a:ext cx="2422684" cy="908495"/>
          </a:xfrm>
          <a:custGeom>
            <a:avLst/>
            <a:gdLst/>
            <a:ahLst/>
            <a:cxnLst/>
            <a:rect l="l" t="t" r="r" b="b"/>
            <a:pathLst>
              <a:path w="3230245" h="1211326" extrusionOk="0">
                <a:moveTo>
                  <a:pt x="0" y="0"/>
                </a:moveTo>
                <a:lnTo>
                  <a:pt x="3230245" y="0"/>
                </a:lnTo>
                <a:lnTo>
                  <a:pt x="3230245" y="1211326"/>
                </a:lnTo>
                <a:lnTo>
                  <a:pt x="0" y="121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g3776a57a795_0_106"/>
          <p:cNvGrpSpPr/>
          <p:nvPr/>
        </p:nvGrpSpPr>
        <p:grpSpPr>
          <a:xfrm>
            <a:off x="-214800" y="-225802"/>
            <a:ext cx="8735323" cy="10626846"/>
            <a:chOff x="0" y="-47625"/>
            <a:chExt cx="327600" cy="2816700"/>
          </a:xfrm>
        </p:grpSpPr>
        <p:sp>
          <p:nvSpPr>
            <p:cNvPr id="416" name="Google Shape;416;g3776a57a795_0_106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21134A"/>
            </a:solidFill>
            <a:ln>
              <a:noFill/>
            </a:ln>
          </p:spPr>
        </p:sp>
        <p:sp>
          <p:nvSpPr>
            <p:cNvPr id="417" name="Google Shape;417;g3776a57a795_0_106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21134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8" name="Google Shape;418;g3776a57a795_0_106" title="Desenho 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5860" y="-191233"/>
            <a:ext cx="11778660" cy="1047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776a57a795_0_106" title="Rosa 2 (2).png"/>
          <p:cNvPicPr preferRelativeResize="0"/>
          <p:nvPr/>
        </p:nvPicPr>
        <p:blipFill rotWithShape="1">
          <a:blip r:embed="rId4">
            <a:alphaModFix/>
          </a:blip>
          <a:srcRect r="58213"/>
          <a:stretch/>
        </p:blipFill>
        <p:spPr>
          <a:xfrm>
            <a:off x="-357318" y="-339850"/>
            <a:ext cx="8866603" cy="1058903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776a57a795_0_106"/>
          <p:cNvSpPr txBox="1"/>
          <p:nvPr/>
        </p:nvSpPr>
        <p:spPr>
          <a:xfrm>
            <a:off x="9144000" y="2410075"/>
            <a:ext cx="8805300" cy="4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DigitalBot + clientes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Escopo do Projeto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Investimento Serviços DigitalBot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g3776a57a795_0_106"/>
          <p:cNvSpPr txBox="1"/>
          <p:nvPr/>
        </p:nvSpPr>
        <p:spPr>
          <a:xfrm>
            <a:off x="9144000" y="1258320"/>
            <a:ext cx="675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D3890"/>
                </a:solidFill>
                <a:latin typeface="Lexend"/>
                <a:ea typeface="Lexend"/>
                <a:cs typeface="Lexend"/>
                <a:sym typeface="Lexend"/>
              </a:rPr>
              <a:t>Índice</a:t>
            </a:r>
            <a:endParaRPr sz="4800" b="1" i="0" u="none" strike="noStrike" cap="none">
              <a:solidFill>
                <a:srgbClr val="FD389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2" name="Google Shape;422;g3776a57a795_0_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80" y="3862544"/>
            <a:ext cx="6549950" cy="2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776a57a795_0_106"/>
          <p:cNvPicPr preferRelativeResize="0"/>
          <p:nvPr/>
        </p:nvPicPr>
        <p:blipFill rotWithShape="1">
          <a:blip r:embed="rId6">
            <a:alphaModFix/>
          </a:blip>
          <a:srcRect l="5532" t="32912" r="83889" b="42727"/>
          <a:stretch/>
        </p:blipFill>
        <p:spPr>
          <a:xfrm>
            <a:off x="1231532" y="4535866"/>
            <a:ext cx="744893" cy="56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776a57a795_0_106"/>
          <p:cNvSpPr/>
          <p:nvPr/>
        </p:nvSpPr>
        <p:spPr>
          <a:xfrm>
            <a:off x="-214800" y="-225802"/>
            <a:ext cx="8735322" cy="10626846"/>
          </a:xfrm>
          <a:custGeom>
            <a:avLst/>
            <a:gdLst/>
            <a:ahLst/>
            <a:cxnLst/>
            <a:rect l="l" t="t" r="r" b="b"/>
            <a:pathLst>
              <a:path w="8735322" h="10626846" extrusionOk="0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425" name="Google Shape;425;g3776a57a795_0_106"/>
          <p:cNvSpPr/>
          <p:nvPr/>
        </p:nvSpPr>
        <p:spPr>
          <a:xfrm>
            <a:off x="2259137" y="5773538"/>
            <a:ext cx="3787462" cy="1259779"/>
          </a:xfrm>
          <a:custGeom>
            <a:avLst/>
            <a:gdLst/>
            <a:ahLst/>
            <a:cxnLst/>
            <a:rect l="l" t="t" r="r" b="b"/>
            <a:pathLst>
              <a:path w="3230245" h="1211326" extrusionOk="0">
                <a:moveTo>
                  <a:pt x="0" y="0"/>
                </a:moveTo>
                <a:lnTo>
                  <a:pt x="3230245" y="0"/>
                </a:lnTo>
                <a:lnTo>
                  <a:pt x="3230245" y="1211326"/>
                </a:lnTo>
                <a:lnTo>
                  <a:pt x="0" y="121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6" name="Google Shape;426;g3776a57a795_0_106"/>
          <p:cNvGrpSpPr/>
          <p:nvPr/>
        </p:nvGrpSpPr>
        <p:grpSpPr>
          <a:xfrm>
            <a:off x="1780405" y="3600231"/>
            <a:ext cx="5205817" cy="1560726"/>
            <a:chOff x="3508270" y="5538975"/>
            <a:chExt cx="4017454" cy="1204450"/>
          </a:xfrm>
        </p:grpSpPr>
        <p:pic>
          <p:nvPicPr>
            <p:cNvPr id="427" name="Google Shape;427;g3776a57a795_0_106" title="DigitalBot_integral_horizontal_rgb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g3776a57a795_0_106" title="DigitalBot_negativo_horizontal_rgb.png"/>
            <p:cNvPicPr preferRelativeResize="0"/>
            <p:nvPr/>
          </p:nvPicPr>
          <p:blipFill rotWithShape="1">
            <a:blip r:embed="rId9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0" y="667440"/>
            <a:ext cx="2357280" cy="9617400"/>
          </a:xfrm>
          <a:prstGeom prst="rect">
            <a:avLst/>
          </a:prstGeom>
        </p:spPr>
      </p:pic>
      <p:pic>
        <p:nvPicPr>
          <p:cNvPr id="9" name="DIGITALBOT_LOGO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280" y="9291960"/>
            <a:ext cx="2770560" cy="829080"/>
          </a:xfrm>
          <a:prstGeom prst="rect">
            <a:avLst/>
          </a:prstGeom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2200">
                <a:solidFill>
                  <a:srgbClr val="000000"/>
                </a:solidFill>
                <a:latin typeface="Lexend"/>
              </a:rPr>
              <a:t>🎯 Objetivo Geral: Tornar o chatbot acessível para os deficientes auditivos</a:t>
            </a: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1800">
                <a:solidFill>
                  <a:srgbClr val="000000"/>
                </a:solidFill>
                <a:latin typeface="Lexend"/>
              </a:rPr>
              <a:t>• Implementar alternativas visuais e textuais para qualquer conteúdo sonoro.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Adequar linguagem para comunicação clara e objetiva.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Validar a experiência com usuários reais da comunidade surda.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5F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105aaa89a_0_99"/>
          <p:cNvSpPr txBox="1"/>
          <p:nvPr/>
        </p:nvSpPr>
        <p:spPr>
          <a:xfrm>
            <a:off x="10329513" y="421650"/>
            <a:ext cx="2820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20"/>
              <a:buFont typeface="Arial"/>
              <a:buNone/>
            </a:pPr>
            <a:r>
              <a:rPr lang="en-US" sz="572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Sobre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g39105aaa89a_0_99"/>
          <p:cNvGrpSpPr/>
          <p:nvPr/>
        </p:nvGrpSpPr>
        <p:grpSpPr>
          <a:xfrm>
            <a:off x="9754250" y="1718050"/>
            <a:ext cx="4039677" cy="2439009"/>
            <a:chOff x="0" y="-9525"/>
            <a:chExt cx="1100100" cy="664200"/>
          </a:xfrm>
        </p:grpSpPr>
        <p:sp>
          <p:nvSpPr>
            <p:cNvPr id="439" name="Google Shape;439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g39105aaa89a_0_99"/>
          <p:cNvSpPr txBox="1"/>
          <p:nvPr/>
        </p:nvSpPr>
        <p:spPr>
          <a:xfrm>
            <a:off x="10039651" y="2073470"/>
            <a:ext cx="34683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Spin-off do </a:t>
            </a:r>
            <a:r>
              <a:rPr lang="en-US" sz="162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Grupo Squadra</a:t>
            </a: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Especializados no desenvolvimento de Contatos Inteligentes que potencializam o atendimento, marketing e as vendas dos serviços de nossos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g39105aaa89a_0_99"/>
          <p:cNvGrpSpPr/>
          <p:nvPr/>
        </p:nvGrpSpPr>
        <p:grpSpPr>
          <a:xfrm>
            <a:off x="13987009" y="4307173"/>
            <a:ext cx="4039677" cy="2439009"/>
            <a:chOff x="0" y="-9525"/>
            <a:chExt cx="1100100" cy="664200"/>
          </a:xfrm>
        </p:grpSpPr>
        <p:sp>
          <p:nvSpPr>
            <p:cNvPr id="443" name="Google Shape;443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39105aaa89a_0_99"/>
          <p:cNvSpPr txBox="1"/>
          <p:nvPr/>
        </p:nvSpPr>
        <p:spPr>
          <a:xfrm>
            <a:off x="14598952" y="4550956"/>
            <a:ext cx="28152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80"/>
              <a:buFont typeface="Arial"/>
              <a:buNone/>
            </a:pP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lang="en-US" sz="6079" b="1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10</a:t>
            </a: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00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1"/>
              <a:buFont typeface="Arial"/>
              <a:buNone/>
            </a:pPr>
            <a:r>
              <a:rPr lang="en-US" sz="2141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projetos realizados em parceria com a Blip.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g39105aaa89a_0_99"/>
          <p:cNvGrpSpPr/>
          <p:nvPr/>
        </p:nvGrpSpPr>
        <p:grpSpPr>
          <a:xfrm>
            <a:off x="9754250" y="6896295"/>
            <a:ext cx="4039677" cy="2439009"/>
            <a:chOff x="0" y="-9525"/>
            <a:chExt cx="1100100" cy="664200"/>
          </a:xfrm>
        </p:grpSpPr>
        <p:sp>
          <p:nvSpPr>
            <p:cNvPr id="447" name="Google Shape;447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g39105aaa89a_0_99"/>
          <p:cNvSpPr txBox="1"/>
          <p:nvPr/>
        </p:nvSpPr>
        <p:spPr>
          <a:xfrm>
            <a:off x="10039594" y="7131551"/>
            <a:ext cx="34683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7"/>
              <a:buFont typeface="Arial"/>
              <a:buNone/>
            </a:pP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Especialista na implementação de </a:t>
            </a:r>
            <a:r>
              <a:rPr lang="en-US" sz="1936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Agentes de IA</a:t>
            </a: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para e-commerce (Personal Shopper) bem como em outros setores do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g39105aaa89a_0_99"/>
          <p:cNvGrpSpPr/>
          <p:nvPr/>
        </p:nvGrpSpPr>
        <p:grpSpPr>
          <a:xfrm>
            <a:off x="13987009" y="6896295"/>
            <a:ext cx="4039677" cy="2439009"/>
            <a:chOff x="0" y="-9525"/>
            <a:chExt cx="1100100" cy="664200"/>
          </a:xfrm>
        </p:grpSpPr>
        <p:sp>
          <p:nvSpPr>
            <p:cNvPr id="451" name="Google Shape;451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g39105aaa89a_0_99"/>
          <p:cNvSpPr txBox="1"/>
          <p:nvPr/>
        </p:nvSpPr>
        <p:spPr>
          <a:xfrm>
            <a:off x="14280303" y="7664729"/>
            <a:ext cx="3452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Digital de ponta a ponta.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Esse é nosso core.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39105aaa89a_0_99"/>
          <p:cNvGrpSpPr/>
          <p:nvPr/>
        </p:nvGrpSpPr>
        <p:grpSpPr>
          <a:xfrm>
            <a:off x="9754250" y="4307173"/>
            <a:ext cx="4039677" cy="2439009"/>
            <a:chOff x="0" y="-9525"/>
            <a:chExt cx="1100100" cy="664200"/>
          </a:xfrm>
        </p:grpSpPr>
        <p:sp>
          <p:nvSpPr>
            <p:cNvPr id="455" name="Google Shape;455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g39105aaa89a_0_99"/>
          <p:cNvSpPr txBox="1"/>
          <p:nvPr/>
        </p:nvSpPr>
        <p:spPr>
          <a:xfrm>
            <a:off x="10039582" y="4852111"/>
            <a:ext cx="34683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de 4 anos de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Mais de 60 funcionários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+ 500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g39105aaa89a_0_99"/>
          <p:cNvGrpSpPr/>
          <p:nvPr/>
        </p:nvGrpSpPr>
        <p:grpSpPr>
          <a:xfrm>
            <a:off x="13987009" y="1718050"/>
            <a:ext cx="4039677" cy="2439009"/>
            <a:chOff x="0" y="-9525"/>
            <a:chExt cx="1100100" cy="664200"/>
          </a:xfrm>
        </p:grpSpPr>
        <p:sp>
          <p:nvSpPr>
            <p:cNvPr id="459" name="Google Shape;459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g39105aaa89a_0_99"/>
          <p:cNvSpPr txBox="1"/>
          <p:nvPr/>
        </p:nvSpPr>
        <p:spPr>
          <a:xfrm>
            <a:off x="14253986" y="2065567"/>
            <a:ext cx="3160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Estratégia digital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Design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Tecnologia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Operação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39105aaa89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" y="-317281"/>
            <a:ext cx="9496425" cy="910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g39105aaa89a_0_99"/>
          <p:cNvGrpSpPr/>
          <p:nvPr/>
        </p:nvGrpSpPr>
        <p:grpSpPr>
          <a:xfrm>
            <a:off x="13022607" y="297223"/>
            <a:ext cx="3560268" cy="1067384"/>
            <a:chOff x="3508270" y="5538975"/>
            <a:chExt cx="4017454" cy="1204450"/>
          </a:xfrm>
        </p:grpSpPr>
        <p:pic>
          <p:nvPicPr>
            <p:cNvPr id="464" name="Google Shape;464;g39105aaa89a_0_99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g39105aaa89a_0_99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9105aaa89a_0_214"/>
          <p:cNvSpPr/>
          <p:nvPr/>
        </p:nvSpPr>
        <p:spPr>
          <a:xfrm>
            <a:off x="-178524" y="-61325"/>
            <a:ext cx="9869016" cy="10626846"/>
          </a:xfrm>
          <a:custGeom>
            <a:avLst/>
            <a:gdLst/>
            <a:ahLst/>
            <a:cxnLst/>
            <a:rect l="l" t="t" r="r" b="b"/>
            <a:pathLst>
              <a:path w="9869016" h="10626846" extrusionOk="0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pic>
        <p:nvPicPr>
          <p:cNvPr id="475" name="Google Shape;475;g39105aaa89a_0_214" title="Desenho 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8515" y="-61332"/>
            <a:ext cx="11761039" cy="117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9105aaa89a_0_214"/>
          <p:cNvSpPr/>
          <p:nvPr/>
        </p:nvSpPr>
        <p:spPr>
          <a:xfrm>
            <a:off x="2818237" y="4452129"/>
            <a:ext cx="4737769" cy="929349"/>
          </a:xfrm>
          <a:custGeom>
            <a:avLst/>
            <a:gdLst/>
            <a:ahLst/>
            <a:cxnLst/>
            <a:rect l="l" t="t" r="r" b="b"/>
            <a:pathLst>
              <a:path w="4737769" h="929349" extrusionOk="0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6467"/>
            </a:stretch>
          </a:blipFill>
          <a:ln>
            <a:noFill/>
          </a:ln>
        </p:spPr>
      </p:sp>
      <p:sp>
        <p:nvSpPr>
          <p:cNvPr id="477" name="Google Shape;477;g39105aaa89a_0_214"/>
          <p:cNvSpPr txBox="1"/>
          <p:nvPr/>
        </p:nvSpPr>
        <p:spPr>
          <a:xfrm>
            <a:off x="14217763" y="4422625"/>
            <a:ext cx="3483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5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lang="en-US" sz="1792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Especialista em construir experiências digitais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9105aaa89a_0_214"/>
          <p:cNvSpPr txBox="1"/>
          <p:nvPr/>
        </p:nvSpPr>
        <p:spPr>
          <a:xfrm>
            <a:off x="1520606" y="7797708"/>
            <a:ext cx="60354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7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Unidades de negócios que podem entrar em pontos específicos na jornada.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9105aaa89a_0_214"/>
          <p:cNvSpPr txBox="1"/>
          <p:nvPr/>
        </p:nvSpPr>
        <p:spPr>
          <a:xfrm>
            <a:off x="1713806" y="6385765"/>
            <a:ext cx="5842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ACELERADORES PARA TRANSFORMAÇÃO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9105aaa89a_0_214"/>
          <p:cNvSpPr txBox="1"/>
          <p:nvPr/>
        </p:nvSpPr>
        <p:spPr>
          <a:xfrm>
            <a:off x="672206" y="1437389"/>
            <a:ext cx="6883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TRANSFORMAÇÃO E EXPERIÊNCIA DIGITAL DE ENTREGA UNIFICADA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g39105aaa89a_0_214"/>
          <p:cNvGrpSpPr/>
          <p:nvPr/>
        </p:nvGrpSpPr>
        <p:grpSpPr>
          <a:xfrm>
            <a:off x="10271456" y="6385786"/>
            <a:ext cx="7274975" cy="2685231"/>
            <a:chOff x="0" y="0"/>
            <a:chExt cx="9699967" cy="3580308"/>
          </a:xfrm>
        </p:grpSpPr>
        <p:sp>
          <p:nvSpPr>
            <p:cNvPr id="482" name="Google Shape;482;g39105aaa89a_0_214"/>
            <p:cNvSpPr txBox="1"/>
            <p:nvPr/>
          </p:nvSpPr>
          <p:spPr>
            <a:xfrm>
              <a:off x="6668356" y="2999208"/>
              <a:ext cx="1908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EXPERIENCE HUB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&amp; COWORKING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39105aaa89a_0_214"/>
            <p:cNvSpPr txBox="1"/>
            <p:nvPr/>
          </p:nvSpPr>
          <p:spPr>
            <a:xfrm>
              <a:off x="4012616" y="2999208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GEO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39105aaa89a_0_214"/>
            <p:cNvSpPr txBox="1"/>
            <p:nvPr/>
          </p:nvSpPr>
          <p:spPr>
            <a:xfrm>
              <a:off x="1632773" y="2999208"/>
              <a:ext cx="8553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SUPPLY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CHAIN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39105aaa89a_0_214"/>
            <p:cNvSpPr/>
            <p:nvPr/>
          </p:nvSpPr>
          <p:spPr>
            <a:xfrm>
              <a:off x="6435724" y="2229605"/>
              <a:ext cx="2374073" cy="527117"/>
            </a:xfrm>
            <a:custGeom>
              <a:avLst/>
              <a:gdLst/>
              <a:ahLst/>
              <a:cxnLst/>
              <a:rect l="l" t="t" r="r" b="b"/>
              <a:pathLst>
                <a:path w="2374073" h="527117" extrusionOk="0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959" t="-54429" r="-13498" b="-54439"/>
              </a:stretch>
            </a:blipFill>
            <a:ln>
              <a:noFill/>
            </a:ln>
          </p:spPr>
        </p:sp>
        <p:sp>
          <p:nvSpPr>
            <p:cNvPr id="486" name="Google Shape;486;g39105aaa89a_0_214"/>
            <p:cNvSpPr/>
            <p:nvPr/>
          </p:nvSpPr>
          <p:spPr>
            <a:xfrm>
              <a:off x="3758829" y="2156704"/>
              <a:ext cx="2153341" cy="672919"/>
            </a:xfrm>
            <a:custGeom>
              <a:avLst/>
              <a:gdLst/>
              <a:ahLst/>
              <a:cxnLst/>
              <a:rect l="l" t="t" r="r" b="b"/>
              <a:pathLst>
                <a:path w="2153341" h="672919" extrusionOk="0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87" name="Google Shape;487;g39105aaa89a_0_214"/>
            <p:cNvSpPr/>
            <p:nvPr/>
          </p:nvSpPr>
          <p:spPr>
            <a:xfrm>
              <a:off x="890170" y="2261967"/>
              <a:ext cx="2340509" cy="462393"/>
            </a:xfrm>
            <a:custGeom>
              <a:avLst/>
              <a:gdLst/>
              <a:ahLst/>
              <a:cxnLst/>
              <a:rect l="l" t="t" r="r" b="b"/>
              <a:pathLst>
                <a:path w="2340509" h="462393" extrusionOk="0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88" name="Google Shape;488;g39105aaa89a_0_214"/>
            <p:cNvSpPr txBox="1"/>
            <p:nvPr/>
          </p:nvSpPr>
          <p:spPr>
            <a:xfrm>
              <a:off x="333292" y="1115841"/>
              <a:ext cx="1443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CONSULTING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STRATEGY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9105aaa89a_0_214"/>
            <p:cNvSpPr/>
            <p:nvPr/>
          </p:nvSpPr>
          <p:spPr>
            <a:xfrm>
              <a:off x="0" y="0"/>
              <a:ext cx="2110314" cy="933591"/>
            </a:xfrm>
            <a:custGeom>
              <a:avLst/>
              <a:gdLst/>
              <a:ahLst/>
              <a:cxnLst/>
              <a:rect l="l" t="t" r="r" b="b"/>
              <a:pathLst>
                <a:path w="2110314" h="933591" extrusionOk="0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32549" t="-134613" r="-32549" b="-138535"/>
              </a:stretch>
            </a:blipFill>
            <a:ln>
              <a:noFill/>
            </a:ln>
          </p:spPr>
        </p:sp>
        <p:sp>
          <p:nvSpPr>
            <p:cNvPr id="490" name="Google Shape;490;g39105aaa89a_0_214"/>
            <p:cNvSpPr txBox="1"/>
            <p:nvPr/>
          </p:nvSpPr>
          <p:spPr>
            <a:xfrm>
              <a:off x="3090173" y="1115841"/>
              <a:ext cx="1077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AGILITY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39105aaa89a_0_214"/>
            <p:cNvSpPr/>
            <p:nvPr/>
          </p:nvSpPr>
          <p:spPr>
            <a:xfrm>
              <a:off x="2574574" y="2753"/>
              <a:ext cx="2079021" cy="933591"/>
            </a:xfrm>
            <a:custGeom>
              <a:avLst/>
              <a:gdLst/>
              <a:ahLst/>
              <a:cxnLst/>
              <a:rect l="l" t="t" r="r" b="b"/>
              <a:pathLst>
                <a:path w="2079021" h="933591" extrusionOk="0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50036" t="-172753" r="-50036" b="-172740"/>
              </a:stretch>
            </a:blipFill>
            <a:ln>
              <a:noFill/>
            </a:ln>
          </p:spPr>
        </p:sp>
        <p:sp>
          <p:nvSpPr>
            <p:cNvPr id="492" name="Google Shape;492;g39105aaa89a_0_214"/>
            <p:cNvSpPr txBox="1"/>
            <p:nvPr/>
          </p:nvSpPr>
          <p:spPr>
            <a:xfrm>
              <a:off x="5387508" y="1115841"/>
              <a:ext cx="1506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39105aaa89a_0_214"/>
            <p:cNvSpPr/>
            <p:nvPr/>
          </p:nvSpPr>
          <p:spPr>
            <a:xfrm>
              <a:off x="5117855" y="190296"/>
              <a:ext cx="2045849" cy="528965"/>
            </a:xfrm>
            <a:custGeom>
              <a:avLst/>
              <a:gdLst/>
              <a:ahLst/>
              <a:cxnLst/>
              <a:rect l="l" t="t" r="r" b="b"/>
              <a:pathLst>
                <a:path w="2045849" h="528965" extrusionOk="0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94" name="Google Shape;494;g39105aaa89a_0_214"/>
            <p:cNvSpPr txBox="1"/>
            <p:nvPr/>
          </p:nvSpPr>
          <p:spPr>
            <a:xfrm>
              <a:off x="7877660" y="1115841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9105aaa89a_0_214"/>
            <p:cNvSpPr/>
            <p:nvPr/>
          </p:nvSpPr>
          <p:spPr>
            <a:xfrm>
              <a:off x="7627964" y="190296"/>
              <a:ext cx="2072003" cy="528965"/>
            </a:xfrm>
            <a:custGeom>
              <a:avLst/>
              <a:gdLst/>
              <a:ahLst/>
              <a:cxnLst/>
              <a:rect l="l" t="t" r="r" b="b"/>
              <a:pathLst>
                <a:path w="2072003" h="528965" extrusionOk="0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2599" t="-77168" r="-2599" b="-77168"/>
              </a:stretch>
            </a:blipFill>
            <a:ln>
              <a:noFill/>
            </a:ln>
          </p:spPr>
        </p:sp>
      </p:grpSp>
      <p:pic>
        <p:nvPicPr>
          <p:cNvPr id="496" name="Google Shape;496;g39105aaa89a_0_214" title="DigitalBot_integral_horizontal_rgb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6213" y="4064076"/>
            <a:ext cx="4394184" cy="1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9105aaa89a_0_2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17483" y="1195550"/>
            <a:ext cx="4971268" cy="18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9105aaa89a_0_214" title="DIGITALBOT_TECNOLOGIA_DA_INFORMACAO_LTDA_BR_Portuguese_2025_Certification_Badg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85359" y="0"/>
            <a:ext cx="1016315" cy="14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39105aaa89a_0_324"/>
          <p:cNvGrpSpPr/>
          <p:nvPr/>
        </p:nvGrpSpPr>
        <p:grpSpPr>
          <a:xfrm>
            <a:off x="5193627" y="6495213"/>
            <a:ext cx="3674459" cy="3101435"/>
            <a:chOff x="0" y="0"/>
            <a:chExt cx="4899279" cy="4135247"/>
          </a:xfrm>
        </p:grpSpPr>
        <p:sp>
          <p:nvSpPr>
            <p:cNvPr id="508" name="Google Shape;508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39105aaa89a_0_324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0" name="Google Shape;510;g39105aaa89a_0_324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1" name="Google Shape;511;g39105aaa89a_0_324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2" name="Google Shape;512;g39105aaa89a_0_324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3" name="Google Shape;513;g39105aaa89a_0_324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4" name="Google Shape;514;g39105aaa89a_0_324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5" name="Google Shape;515;g39105aaa89a_0_324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6" name="Google Shape;516;g39105aaa89a_0_324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7" name="Google Shape;517;g39105aaa89a_0_324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8" name="Google Shape;518;g39105aaa89a_0_324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9" name="Google Shape;519;g39105aaa89a_0_324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0" name="Google Shape;520;g39105aaa89a_0_324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1" name="Google Shape;521;g39105aaa89a_0_324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2" name="Google Shape;522;g39105aaa89a_0_324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3" name="Google Shape;523;g39105aaa89a_0_324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4" name="Google Shape;524;g39105aaa89a_0_324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Outros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g39105aaa89a_0_324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526" name="Google Shape;526;g39105aaa89a_0_32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39105aaa89a_0_324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8" name="Google Shape;528;g39105aaa89a_0_324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9" name="Google Shape;529;g39105aaa89a_0_324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0" name="Google Shape;530;g39105aaa89a_0_324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1" name="Google Shape;531;g39105aaa89a_0_324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2" name="Google Shape;532;g39105aaa89a_0_324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3" name="Google Shape;533;g39105aaa89a_0_324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4" name="Google Shape;534;g39105aaa89a_0_324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e Transportes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g39105aaa89a_0_324"/>
          <p:cNvGrpSpPr/>
          <p:nvPr/>
        </p:nvGrpSpPr>
        <p:grpSpPr>
          <a:xfrm>
            <a:off x="13583975" y="2924064"/>
            <a:ext cx="3674459" cy="6672635"/>
            <a:chOff x="0" y="0"/>
            <a:chExt cx="4899279" cy="4135247"/>
          </a:xfrm>
        </p:grpSpPr>
        <p:sp>
          <p:nvSpPr>
            <p:cNvPr id="536" name="Google Shape;536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9105aaa89a_0_324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8" name="Google Shape;538;g39105aaa89a_0_324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9" name="Google Shape;539;g39105aaa89a_0_324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0" name="Google Shape;540;g39105aaa89a_0_324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1" name="Google Shape;541;g39105aaa89a_0_324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2" name="Google Shape;542;g39105aaa89a_0_324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3" name="Google Shape;543;g39105aaa89a_0_324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4" name="Google Shape;544;g39105aaa89a_0_324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5" name="Google Shape;545;g39105aaa89a_0_324"/>
            <p:cNvSpPr txBox="1"/>
            <p:nvPr/>
          </p:nvSpPr>
          <p:spPr>
            <a:xfrm>
              <a:off x="388058" y="122892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Industria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g39105aaa89a_0_324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547" name="Google Shape;547;g39105aaa89a_0_32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9105aaa89a_0_324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9" name="Google Shape;549;g39105aaa89a_0_324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0" name="Google Shape;550;g39105aaa89a_0_324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1" name="Google Shape;551;g39105aaa89a_0_324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2" name="Google Shape;552;g39105aaa89a_0_324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3" name="Google Shape;553;g39105aaa89a_0_324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4" name="Google Shape;554;g39105aaa89a_0_324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5" name="Google Shape;555;g39105aaa89a_0_324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6" name="Google Shape;556;g39105aaa89a_0_324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 e Bem-estar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g39105aaa89a_0_324"/>
          <p:cNvGrpSpPr/>
          <p:nvPr/>
        </p:nvGrpSpPr>
        <p:grpSpPr>
          <a:xfrm>
            <a:off x="9388800" y="2924053"/>
            <a:ext cx="3674459" cy="6672635"/>
            <a:chOff x="0" y="0"/>
            <a:chExt cx="4899279" cy="4135247"/>
          </a:xfrm>
        </p:grpSpPr>
        <p:sp>
          <p:nvSpPr>
            <p:cNvPr id="558" name="Google Shape;558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39105aaa89a_0_324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0" name="Google Shape;560;g39105aaa89a_0_324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1" name="Google Shape;561;g39105aaa89a_0_324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2" name="Google Shape;562;g39105aaa89a_0_324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3" name="Google Shape;563;g39105aaa89a_0_324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4" name="Google Shape;564;g39105aaa89a_0_324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5" name="Google Shape;565;g39105aaa89a_0_324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6" name="Google Shape;566;g39105aaa89a_0_324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7" name="Google Shape;567;g39105aaa89a_0_324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8" name="Google Shape;568;g39105aaa89a_0_324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9" name="Google Shape;569;g39105aaa89a_0_324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0" name="Google Shape;570;g39105aaa89a_0_324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1" name="Google Shape;571;g39105aaa89a_0_324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2" name="Google Shape;572;g39105aaa89a_0_324"/>
            <p:cNvSpPr txBox="1"/>
            <p:nvPr/>
          </p:nvSpPr>
          <p:spPr>
            <a:xfrm>
              <a:off x="351041" y="118178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g39105aaa89a_0_324"/>
          <p:cNvGrpSpPr/>
          <p:nvPr/>
        </p:nvGrpSpPr>
        <p:grpSpPr>
          <a:xfrm>
            <a:off x="5193627" y="2945772"/>
            <a:ext cx="3674459" cy="3101435"/>
            <a:chOff x="0" y="0"/>
            <a:chExt cx="4899279" cy="4135247"/>
          </a:xfrm>
        </p:grpSpPr>
        <p:sp>
          <p:nvSpPr>
            <p:cNvPr id="574" name="Google Shape;574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9105aaa89a_0_324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6" name="Google Shape;576;g39105aaa89a_0_324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7" name="Google Shape;577;g39105aaa89a_0_324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8" name="Google Shape;578;g39105aaa89a_0_324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9" name="Google Shape;579;g39105aaa89a_0_324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0" name="Google Shape;580;g39105aaa89a_0_324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1" name="Google Shape;581;g39105aaa89a_0_324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2" name="Google Shape;582;g39105aaa89a_0_324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3" name="Google Shape;583;g39105aaa89a_0_324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4" name="Google Shape;584;g39105aaa89a_0_324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5" name="Google Shape;585;g39105aaa89a_0_324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6" name="Google Shape;586;g39105aaa89a_0_324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7" name="Google Shape;587;g39105aaa89a_0_324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8" name="Google Shape;588;g39105aaa89a_0_324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 e Serviços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g39105aaa89a_0_324"/>
          <p:cNvSpPr txBox="1">
            <a:spLocks noGrp="1"/>
          </p:cNvSpPr>
          <p:nvPr>
            <p:ph type="title" idx="4294967295"/>
          </p:nvPr>
        </p:nvSpPr>
        <p:spPr>
          <a:xfrm>
            <a:off x="556286" y="503600"/>
            <a:ext cx="8715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3700">
                <a:solidFill>
                  <a:srgbClr val="21134A"/>
                </a:solidFill>
                <a:latin typeface="Lexend Black"/>
                <a:ea typeface="Lexend Black"/>
                <a:cs typeface="Lexend Black"/>
                <a:sym typeface="Lexend Black"/>
              </a:rPr>
              <a:t>Empresas que confiam na</a:t>
            </a:r>
            <a:endParaRPr sz="3700">
              <a:solidFill>
                <a:srgbClr val="21134A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endParaRPr sz="3800">
              <a:solidFill>
                <a:srgbClr val="59595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590" name="Google Shape;590;g39105aaa89a_0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87" y="3603379"/>
            <a:ext cx="1157991" cy="60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9105aaa89a_0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4525" y="5118709"/>
            <a:ext cx="701527" cy="43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9105aaa89a_0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1157" y="3399245"/>
            <a:ext cx="1806561" cy="10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9105aaa89a_0_3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077" y="4340300"/>
            <a:ext cx="1100417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9105aaa89a_0_3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8892" y="4415438"/>
            <a:ext cx="1431075" cy="34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39105aaa89a_0_324"/>
          <p:cNvPicPr preferRelativeResize="0"/>
          <p:nvPr/>
        </p:nvPicPr>
        <p:blipFill rotWithShape="1">
          <a:blip r:embed="rId8">
            <a:alphaModFix/>
          </a:blip>
          <a:srcRect t="36040" b="36819"/>
          <a:stretch/>
        </p:blipFill>
        <p:spPr>
          <a:xfrm>
            <a:off x="2643613" y="5095883"/>
            <a:ext cx="1641650" cy="4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9105aaa89a_0_3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8529" y="5550274"/>
            <a:ext cx="2270258" cy="7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9105aaa89a_0_3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17773" y="7557901"/>
            <a:ext cx="2270275" cy="5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9105aaa89a_0_3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8050" y="3677912"/>
            <a:ext cx="2270276" cy="4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9105aaa89a_0_3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2749" y="5733948"/>
            <a:ext cx="115800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39105aaa89a_0_3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7400" y="4358050"/>
            <a:ext cx="1543148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39105aaa89a_0_3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17776" y="5035709"/>
            <a:ext cx="2016500" cy="4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9105aaa89a_0_3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76212" y="6673653"/>
            <a:ext cx="1251100" cy="7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9105aaa89a_0_3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010846" y="6547769"/>
            <a:ext cx="1733500" cy="65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9105aaa89a_0_3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3425" y="7886940"/>
            <a:ext cx="1282050" cy="5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9105aaa89a_0_3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5438" y="7200740"/>
            <a:ext cx="1158000" cy="4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9105aaa89a_0_324"/>
          <p:cNvPicPr preferRelativeResize="0"/>
          <p:nvPr/>
        </p:nvPicPr>
        <p:blipFill rotWithShape="1">
          <a:blip r:embed="rId19">
            <a:alphaModFix/>
          </a:blip>
          <a:srcRect t="28972" r="7450" b="27747"/>
          <a:stretch/>
        </p:blipFill>
        <p:spPr>
          <a:xfrm>
            <a:off x="2717112" y="7728963"/>
            <a:ext cx="1733479" cy="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9105aaa89a_0_3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812275" y="7157275"/>
            <a:ext cx="1543150" cy="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9105aaa89a_0_3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6250" y="8300640"/>
            <a:ext cx="1315201" cy="4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9105aaa89a_0_3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56288" y="8975976"/>
            <a:ext cx="655112" cy="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9105aaa89a_0_32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24237" y="8665336"/>
            <a:ext cx="11004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9105aaa89a_0_324"/>
          <p:cNvPicPr preferRelativeResize="0"/>
          <p:nvPr/>
        </p:nvPicPr>
        <p:blipFill rotWithShape="1">
          <a:blip r:embed="rId24">
            <a:alphaModFix/>
          </a:blip>
          <a:srcRect r="-10987" b="-9110"/>
          <a:stretch/>
        </p:blipFill>
        <p:spPr>
          <a:xfrm>
            <a:off x="15627724" y="7179097"/>
            <a:ext cx="1006549" cy="9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9105aaa89a_0_32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104500" y="8310044"/>
            <a:ext cx="1806574" cy="84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9105aaa89a_0_32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810550" y="3822650"/>
            <a:ext cx="1062900" cy="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9105aaa89a_0_32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751524" y="6964269"/>
            <a:ext cx="1733501" cy="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9105aaa89a_0_32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3846872" y="8357034"/>
            <a:ext cx="1100400" cy="7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9105aaa89a_0_32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3897401" y="6115013"/>
            <a:ext cx="1441749" cy="64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9105aaa89a_0_32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902749" y="5434055"/>
            <a:ext cx="1431076" cy="4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9105aaa89a_0_32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4999548" y="3913863"/>
            <a:ext cx="2016481" cy="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9105aaa89a_0_32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3998837" y="4711601"/>
            <a:ext cx="1282048" cy="35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9105aaa89a_0_324"/>
          <p:cNvPicPr preferRelativeResize="0"/>
          <p:nvPr/>
        </p:nvPicPr>
        <p:blipFill rotWithShape="1">
          <a:blip r:embed="rId33">
            <a:alphaModFix/>
          </a:blip>
          <a:srcRect b="16888"/>
          <a:stretch/>
        </p:blipFill>
        <p:spPr>
          <a:xfrm>
            <a:off x="13742342" y="7658197"/>
            <a:ext cx="1431075" cy="77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9105aaa89a_0_32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5296350" y="6338575"/>
            <a:ext cx="1641650" cy="88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9105aaa89a_0_32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2200" y="3492146"/>
            <a:ext cx="1369300" cy="4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9105aaa89a_0_324"/>
          <p:cNvPicPr preferRelativeResize="0"/>
          <p:nvPr/>
        </p:nvPicPr>
        <p:blipFill rotWithShape="1">
          <a:blip r:embed="rId36">
            <a:alphaModFix/>
          </a:blip>
          <a:srcRect t="16783" b="20049"/>
          <a:stretch/>
        </p:blipFill>
        <p:spPr>
          <a:xfrm>
            <a:off x="5667172" y="4951999"/>
            <a:ext cx="1062906" cy="3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39105aaa89a_0_32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31299" y="4117848"/>
            <a:ext cx="1251098" cy="2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39105aaa89a_0_32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105618" y="4628512"/>
            <a:ext cx="60735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9105aaa89a_0_324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038750" y="5440819"/>
            <a:ext cx="648500" cy="4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9105aaa89a_0_32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11289" y="3423963"/>
            <a:ext cx="1806574" cy="4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9105aaa89a_0_32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800211" y="4582837"/>
            <a:ext cx="84390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9105aaa89a_0_324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999075" y="4976736"/>
            <a:ext cx="648500" cy="3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39105aaa89a_0_324"/>
          <p:cNvPicPr preferRelativeResize="0"/>
          <p:nvPr/>
        </p:nvPicPr>
        <p:blipFill rotWithShape="1">
          <a:blip r:embed="rId43">
            <a:alphaModFix/>
          </a:blip>
          <a:srcRect t="10215" b="44562"/>
          <a:stretch/>
        </p:blipFill>
        <p:spPr>
          <a:xfrm>
            <a:off x="7675438" y="5494126"/>
            <a:ext cx="1100424" cy="3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9105aaa89a_0_324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085050" y="5035119"/>
            <a:ext cx="648501" cy="2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39105aaa89a_0_324"/>
          <p:cNvPicPr preferRelativeResize="0"/>
          <p:nvPr/>
        </p:nvPicPr>
        <p:blipFill rotWithShape="1">
          <a:blip r:embed="rId45">
            <a:alphaModFix/>
          </a:blip>
          <a:srcRect t="26190" b="22895"/>
          <a:stretch/>
        </p:blipFill>
        <p:spPr>
          <a:xfrm>
            <a:off x="5520200" y="3948766"/>
            <a:ext cx="1431076" cy="4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9105aaa89a_0_324"/>
          <p:cNvPicPr preferRelativeResize="0"/>
          <p:nvPr/>
        </p:nvPicPr>
        <p:blipFill rotWithShape="1">
          <a:blip r:embed="rId46">
            <a:alphaModFix/>
          </a:blip>
          <a:srcRect t="35934" b="33972"/>
          <a:stretch/>
        </p:blipFill>
        <p:spPr>
          <a:xfrm>
            <a:off x="5551099" y="4449791"/>
            <a:ext cx="1369300" cy="41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9105aaa89a_0_324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477754" y="7324190"/>
            <a:ext cx="1441750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9105aaa89a_0_324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7272195" y="7255770"/>
            <a:ext cx="531201" cy="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9105aaa89a_0_324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041828" y="7112350"/>
            <a:ext cx="417023" cy="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39105aaa89a_0_324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543362" y="8600000"/>
            <a:ext cx="752550" cy="7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9105aaa89a_0_324"/>
          <p:cNvPicPr preferRelativeResize="0"/>
          <p:nvPr/>
        </p:nvPicPr>
        <p:blipFill rotWithShape="1">
          <a:blip r:embed="rId51">
            <a:alphaModFix/>
          </a:blip>
          <a:srcRect t="19581"/>
          <a:stretch/>
        </p:blipFill>
        <p:spPr>
          <a:xfrm>
            <a:off x="5477738" y="7990675"/>
            <a:ext cx="1441750" cy="5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39105aaa89a_0_324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358488" y="8764168"/>
            <a:ext cx="1680250" cy="4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9105aaa89a_0_324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661523" y="5215346"/>
            <a:ext cx="1158000" cy="9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9105aaa89a_0_324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497663" y="7965872"/>
            <a:ext cx="843925" cy="4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9105aaa89a_0_324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881772" y="8246650"/>
            <a:ext cx="2016500" cy="8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39105aaa89a_0_324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11463538" y="4297972"/>
            <a:ext cx="1369300" cy="5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9105aaa89a_0_324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446348" y="4677362"/>
            <a:ext cx="1369301" cy="57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39105aaa89a_0_324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5500453" y="5867340"/>
            <a:ext cx="1315200" cy="3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9105aaa89a_0_324" title="DigitalBot_integral_horizontal_rgb.png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99584" y="4366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9105aaa89a_0_552"/>
          <p:cNvSpPr txBox="1"/>
          <p:nvPr/>
        </p:nvSpPr>
        <p:spPr>
          <a:xfrm>
            <a:off x="2950875" y="4215375"/>
            <a:ext cx="9743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 do Projeto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g39105aaa89a_0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70" y="5833413"/>
            <a:ext cx="11452422" cy="38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g39105aaa89a_0_552"/>
          <p:cNvGrpSpPr/>
          <p:nvPr/>
        </p:nvGrpSpPr>
        <p:grpSpPr>
          <a:xfrm>
            <a:off x="5118020" y="5833425"/>
            <a:ext cx="4017454" cy="1204450"/>
            <a:chOff x="3508270" y="5538975"/>
            <a:chExt cx="4017454" cy="1204450"/>
          </a:xfrm>
        </p:grpSpPr>
        <p:pic>
          <p:nvPicPr>
            <p:cNvPr id="658" name="Google Shape;658;g39105aaa89a_0_552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g39105aaa89a_0_552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/>
          <p:cNvPicPr/>
          <p:nvPr/>
        </p:nvPicPr>
        <p:blipFill>
          <a:blip r:embed="rId3"/>
          <a:srcRect l="4732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DIGITALBOT_LOGO"/>
          <p:cNvPicPr/>
          <p:nvPr/>
        </p:nvPicPr>
        <p:blipFill>
          <a:blip r:embed="rId4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2200">
                <a:solidFill>
                  <a:srgbClr val="000000"/>
                </a:solidFill>
                <a:latin typeface="Lexend"/>
              </a:rPr>
              <a:t>🎯 Objetivo Geral: Tornar o chatbot acessível para os deficientes auditivos</a:t>
            </a: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1800">
                <a:solidFill>
                  <a:srgbClr val="000000"/>
                </a:solidFill>
                <a:latin typeface="Lexend"/>
              </a:rPr>
              <a:t>• Substituição de áudios por versões textuais completas.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Implementação de transcrição automática de mensagens de voz enviadas por atendentes.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Adição de alertas visuais substituindo notificações sonoras.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Revisão de UX/UI para garantir legibilidade (contraste, hierarquia, clareza).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Implementação de vídeos explicativos com janela de Libras (quando aplicável).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Criação de fluxos específicos com linguagem simplificada.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Eliminar dependências exclusivas de áudio nas interações.</a:t>
            </a:r>
          </a:p>
          <a:p/>
        </p:txBody>
      </p:sp>
    </p:spTree>
    <p:extLst>
      <p:ext uri="{BB962C8B-B14F-4D97-AF65-F5344CB8AC3E}">
        <p14:creationId xmlns:p14="http://schemas.microsoft.com/office/powerpoint/2010/main" val="89383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IMELINE"/>
          <p:cNvSpPr txBox="1"/>
          <p:nvPr/>
        </p:nvSpPr>
        <p:spPr>
          <a:xfrm>
            <a:off x="4017025" y="454150"/>
            <a:ext cx="43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Timeline</a:t>
            </a:r>
            <a:endParaRPr sz="1400" i="0" u="none" strike="noStrike" cap="none" dirty="0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aphicFrame>
        <p:nvGraphicFramePr>
          <p:cNvPr id="1089" name="GRAPH_SHAPE"/>
          <p:cNvGraphicFramePr/>
          <p:nvPr>
            <p:extLst/>
          </p:nvPr>
        </p:nvGraphicFramePr>
        <p:xfrm>
          <a:off x="1717975" y="3452604"/>
          <a:ext cx="15422250" cy="5290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1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2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3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4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5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6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7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8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9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D389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DESENHO FLUXO</a:t>
                      </a:r>
                      <a:endParaRPr sz="2800" u="none" strike="noStrike" cap="none">
                        <a:solidFill>
                          <a:srgbClr val="FD3890"/>
                        </a:solidFill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1A9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FLUXO DESENVOLVIDO</a:t>
                      </a:r>
                      <a:endParaRPr sz="1800" b="1" u="none" strike="noStrike" cap="none">
                        <a:solidFill>
                          <a:srgbClr val="01A9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SUBIDA PARA PRODUÇÃO E ACOMPANHAMENTO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90" name="Google Shape;1090;g345751a907c_0_98"/>
          <p:cNvSpPr/>
          <p:nvPr/>
        </p:nvSpPr>
        <p:spPr>
          <a:xfrm>
            <a:off x="1606925" y="5787498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DESENVOLVIMENTO DO FLUXO</a:t>
            </a:r>
            <a:endParaRPr sz="1800" b="1" i="0" u="none" strike="noStrike" cap="none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g345751a907c_0_98"/>
          <p:cNvSpPr/>
          <p:nvPr/>
        </p:nvSpPr>
        <p:spPr>
          <a:xfrm>
            <a:off x="1709725" y="4261500"/>
            <a:ext cx="39726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DESENHO DE FLUXO</a:t>
            </a:r>
            <a:endParaRPr sz="1800" b="1" i="0" u="none" strike="noStrike" cap="none" dirty="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g345751a907c_0_98"/>
          <p:cNvSpPr/>
          <p:nvPr/>
        </p:nvSpPr>
        <p:spPr>
          <a:xfrm>
            <a:off x="1606925" y="6568722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TESTES INTERNOS DO FLUXO (QAs)</a:t>
            </a:r>
            <a:endParaRPr sz="1800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0" name="Google Shape;1100;g345751a907c_0_9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BAR_flowDrawing"/>
          <p:cNvSpPr/>
          <p:nvPr/>
        </p:nvSpPr>
        <p:spPr>
          <a:xfrm>
            <a:off x="5233125" y="4259254"/>
            <a:ext cx="1039500" cy="654250"/>
          </a:xfrm>
          <a:prstGeom prst="roundRect">
            <a:avLst>
              <a:gd name="adj" fmla="val 30000"/>
            </a:avLst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2" name="BAR_drawingHomologation"/>
          <p:cNvSpPr/>
          <p:nvPr/>
        </p:nvSpPr>
        <p:spPr>
          <a:xfrm>
            <a:off x="6425025" y="5015104"/>
            <a:ext cx="522062" cy="654250"/>
          </a:xfrm>
          <a:prstGeom prst="roundRect">
            <a:avLst>
              <a:gd name="adj" fmla="val 30000"/>
            </a:avLst>
          </a:prstGeom>
          <a:solidFill>
            <a:srgbClr val="FF3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3" name="BAR_development"/>
          <p:cNvSpPr/>
          <p:nvPr/>
        </p:nvSpPr>
        <p:spPr>
          <a:xfrm>
            <a:off x="7099487" y="5770954"/>
            <a:ext cx="2545450" cy="654250"/>
          </a:xfrm>
          <a:prstGeom prst="roundRect">
            <a:avLst>
              <a:gd name="adj" fmla="val 30000"/>
            </a:avLst>
          </a:prstGeom>
          <a:solidFill>
            <a:srgbClr val="806E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4" name="BAR_qaHomologation"/>
          <p:cNvSpPr/>
          <p:nvPr/>
        </p:nvSpPr>
        <p:spPr>
          <a:xfrm>
            <a:off x="9797337" y="652680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5" name="BAR_clientHomologation"/>
          <p:cNvSpPr/>
          <p:nvPr/>
        </p:nvSpPr>
        <p:spPr>
          <a:xfrm>
            <a:off x="11146262" y="728265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67153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389a770c843_1_16"/>
          <p:cNvPicPr preferRelativeResize="0"/>
          <p:nvPr/>
        </p:nvPicPr>
        <p:blipFill rotWithShape="1">
          <a:blip r:embed="rId3">
            <a:alphaModFix amt="54000"/>
          </a:blip>
          <a:srcRect/>
          <a:stretch/>
        </p:blipFill>
        <p:spPr>
          <a:xfrm>
            <a:off x="16891200" y="8890250"/>
            <a:ext cx="13968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89a770c843_1_16"/>
          <p:cNvSpPr txBox="1"/>
          <p:nvPr/>
        </p:nvSpPr>
        <p:spPr>
          <a:xfrm>
            <a:off x="1945869" y="616081"/>
            <a:ext cx="42183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2"/>
              <a:buFont typeface="Arial"/>
              <a:buNone/>
            </a:pPr>
            <a:r>
              <a:rPr lang="en-US" sz="5452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PREMISSAS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89a770c843_1_16"/>
          <p:cNvSpPr txBox="1"/>
          <p:nvPr/>
        </p:nvSpPr>
        <p:spPr>
          <a:xfrm>
            <a:off x="1293650" y="1588050"/>
            <a:ext cx="14012400" cy="47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0" tIns="51400" rIns="102850" bIns="514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APIs do Cliente: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Integrações devem ser REST/JSON, documentadas, com autenticação e ambientes DEV/HML/PRD fornecidos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Acessos: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Cliente deve provisionar acessos (Blip, Meta, CRM, catálogos, GTM/Pixels/CAPI) antes do início; atrasos impactam prazos.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Ambientes: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Publicação em produção ocorre após homologação no ambiente de testes do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Dados &amp; LGPD: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Cliente garante base legal, consentimento e qualidade das bases (leads/contatos); PII sensível não trafega em texto livre.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Mensageria &amp; Limites: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Entregabilidade, limites de envio e quality rating da Meta são responsabilidade do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Conteúdo: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Textos, FAQs, políticas de atendimento e materiais (imagens/catálogos) são fornecidos e aprovados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 as automações de Disparos Ativos, a DigitalBot disponibilizará apenas os endpoints do Blip, previamente configurados para a execução dos disparos. A configuração, integração e operação dos sistemas do Cliente são de responsabilidade exclusiva do próprio Cliente.</a:t>
            </a:r>
            <a:endParaRPr sz="37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3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5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" name="Google Shape;715;g389a770c843_1_16"/>
          <p:cNvSpPr txBox="1"/>
          <p:nvPr/>
        </p:nvSpPr>
        <p:spPr>
          <a:xfrm rot="-5400000">
            <a:off x="-2095200" y="252815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Premissas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89a770c843_1_16"/>
          <p:cNvSpPr txBox="1"/>
          <p:nvPr/>
        </p:nvSpPr>
        <p:spPr>
          <a:xfrm>
            <a:off x="4134550" y="4080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17" name="Google Shape;717;g389a770c843_1_16"/>
          <p:cNvPicPr preferRelativeResize="0"/>
          <p:nvPr/>
        </p:nvPicPr>
        <p:blipFill rotWithShape="1">
          <a:blip r:embed="rId4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389a770c843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1100" y="7597200"/>
            <a:ext cx="7166900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Microsoft Office PowerPoint</Application>
  <PresentationFormat>Personalizar</PresentationFormat>
  <Paragraphs>260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19</vt:i4>
      </vt:variant>
    </vt:vector>
  </HeadingPairs>
  <TitlesOfParts>
    <vt:vector size="39" baseType="lpstr">
      <vt:lpstr>Calibri</vt:lpstr>
      <vt:lpstr>Lexend Medium</vt:lpstr>
      <vt:lpstr>Nunito Sans ExtraBold</vt:lpstr>
      <vt:lpstr>Arial</vt:lpstr>
      <vt:lpstr>Helvetica Neue</vt:lpstr>
      <vt:lpstr>Maven Pro</vt:lpstr>
      <vt:lpstr>Lexend ExtraBold</vt:lpstr>
      <vt:lpstr>Lucida Sans</vt:lpstr>
      <vt:lpstr>Lexend</vt:lpstr>
      <vt:lpstr>Maven Pro Black</vt:lpstr>
      <vt:lpstr>Lexend Light</vt:lpstr>
      <vt:lpstr>Lexend Black</vt:lpstr>
      <vt:lpstr>Lexend Deca</vt:lpstr>
      <vt:lpstr>Maven Pro SemiBold</vt:lpstr>
      <vt:lpstr>Roboto</vt:lpstr>
      <vt:lpstr>Office Theme</vt:lpstr>
      <vt:lpstr>Simple Light</vt:lpstr>
      <vt:lpstr>Office Theme</vt:lpstr>
      <vt:lpstr>Simple Dark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Empresas que confiam 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User</cp:lastModifiedBy>
  <cp:revision>1</cp:revision>
  <dcterms:created xsi:type="dcterms:W3CDTF">2006-08-16T00:00:00Z</dcterms:created>
  <dcterms:modified xsi:type="dcterms:W3CDTF">2026-02-27T12:36:06Z</dcterms:modified>
</cp:coreProperties>
</file>